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SD Georgia Light" charset="1" panose="020005030600000200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32" Target="slides/slide18.xml" Type="http://schemas.openxmlformats.org/officeDocument/2006/relationships/slide"/><Relationship Id="rId33" Target="slides/slide19.xml" Type="http://schemas.openxmlformats.org/officeDocument/2006/relationships/slide"/><Relationship Id="rId34" Target="slides/slide20.xml" Type="http://schemas.openxmlformats.org/officeDocument/2006/relationships/slide"/><Relationship Id="rId35" Target="slides/slide21.xml" Type="http://schemas.openxmlformats.org/officeDocument/2006/relationships/slide"/><Relationship Id="rId36" Target="slides/slide2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36.png" Type="http://schemas.openxmlformats.org/officeDocument/2006/relationships/image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31.png" Type="http://schemas.openxmlformats.org/officeDocument/2006/relationships/image"/><Relationship Id="rId8" Target="../media/image37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8.png" Type="http://schemas.openxmlformats.org/officeDocument/2006/relationships/image"/><Relationship Id="rId6" Target="../media/image7.png" Type="http://schemas.openxmlformats.org/officeDocument/2006/relationships/image"/><Relationship Id="rId7" Target="../media/image38.png" Type="http://schemas.openxmlformats.org/officeDocument/2006/relationships/image"/><Relationship Id="rId8" Target="../media/image39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8.png" Type="http://schemas.openxmlformats.org/officeDocument/2006/relationships/image"/><Relationship Id="rId6" Target="../media/image7.png" Type="http://schemas.openxmlformats.org/officeDocument/2006/relationships/image"/><Relationship Id="rId7" Target="../media/image38.png" Type="http://schemas.openxmlformats.org/officeDocument/2006/relationships/image"/><Relationship Id="rId8" Target="../media/image40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3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41.png" Type="http://schemas.openxmlformats.org/officeDocument/2006/relationships/image"/><Relationship Id="rId6" Target="../media/image42.png" Type="http://schemas.openxmlformats.org/officeDocument/2006/relationships/image"/><Relationship Id="rId7" Target="../media/image43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31.pn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media/image2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2434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55037" y="1239839"/>
            <a:ext cx="3594001" cy="3070784"/>
          </a:xfrm>
          <a:custGeom>
            <a:avLst/>
            <a:gdLst/>
            <a:ahLst/>
            <a:cxnLst/>
            <a:rect r="r" b="b" t="t" l="l"/>
            <a:pathLst>
              <a:path h="3070784" w="3594001">
                <a:moveTo>
                  <a:pt x="0" y="0"/>
                </a:moveTo>
                <a:lnTo>
                  <a:pt x="3594000" y="0"/>
                </a:lnTo>
                <a:lnTo>
                  <a:pt x="3594000" y="3070784"/>
                </a:lnTo>
                <a:lnTo>
                  <a:pt x="0" y="307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598174" y="5832438"/>
            <a:ext cx="3287616" cy="3287616"/>
          </a:xfrm>
          <a:custGeom>
            <a:avLst/>
            <a:gdLst/>
            <a:ahLst/>
            <a:cxnLst/>
            <a:rect r="r" b="b" t="t" l="l"/>
            <a:pathLst>
              <a:path h="3287616" w="3287616">
                <a:moveTo>
                  <a:pt x="0" y="0"/>
                </a:moveTo>
                <a:lnTo>
                  <a:pt x="3287616" y="0"/>
                </a:lnTo>
                <a:lnTo>
                  <a:pt x="3287616" y="3287616"/>
                </a:lnTo>
                <a:lnTo>
                  <a:pt x="0" y="3287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7824" y="2244480"/>
            <a:ext cx="13524158" cy="5409663"/>
          </a:xfrm>
          <a:custGeom>
            <a:avLst/>
            <a:gdLst/>
            <a:ahLst/>
            <a:cxnLst/>
            <a:rect r="r" b="b" t="t" l="l"/>
            <a:pathLst>
              <a:path h="5409663" w="13524158">
                <a:moveTo>
                  <a:pt x="0" y="0"/>
                </a:moveTo>
                <a:lnTo>
                  <a:pt x="13524158" y="0"/>
                </a:lnTo>
                <a:lnTo>
                  <a:pt x="13524158" y="5409664"/>
                </a:lnTo>
                <a:lnTo>
                  <a:pt x="0" y="5409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600950" y="3600450"/>
            <a:ext cx="6239576" cy="1348862"/>
            <a:chOff x="0" y="0"/>
            <a:chExt cx="1643345" cy="3552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43345" cy="355256"/>
            </a:xfrm>
            <a:custGeom>
              <a:avLst/>
              <a:gdLst/>
              <a:ahLst/>
              <a:cxnLst/>
              <a:rect r="r" b="b" t="t" l="l"/>
              <a:pathLst>
                <a:path h="355256" w="1643345">
                  <a:moveTo>
                    <a:pt x="63280" y="0"/>
                  </a:moveTo>
                  <a:lnTo>
                    <a:pt x="1580066" y="0"/>
                  </a:lnTo>
                  <a:cubicBezTo>
                    <a:pt x="1615014" y="0"/>
                    <a:pt x="1643345" y="28331"/>
                    <a:pt x="1643345" y="63280"/>
                  </a:cubicBezTo>
                  <a:lnTo>
                    <a:pt x="1643345" y="291976"/>
                  </a:lnTo>
                  <a:cubicBezTo>
                    <a:pt x="1643345" y="308759"/>
                    <a:pt x="1636678" y="324854"/>
                    <a:pt x="1624811" y="336722"/>
                  </a:cubicBezTo>
                  <a:cubicBezTo>
                    <a:pt x="1612944" y="348589"/>
                    <a:pt x="1596848" y="355256"/>
                    <a:pt x="1580066" y="355256"/>
                  </a:cubicBezTo>
                  <a:lnTo>
                    <a:pt x="63280" y="355256"/>
                  </a:lnTo>
                  <a:cubicBezTo>
                    <a:pt x="46497" y="355256"/>
                    <a:pt x="30401" y="348589"/>
                    <a:pt x="18534" y="336722"/>
                  </a:cubicBezTo>
                  <a:cubicBezTo>
                    <a:pt x="6667" y="324854"/>
                    <a:pt x="0" y="308759"/>
                    <a:pt x="0" y="291976"/>
                  </a:cubicBezTo>
                  <a:lnTo>
                    <a:pt x="0" y="63280"/>
                  </a:lnTo>
                  <a:cubicBezTo>
                    <a:pt x="0" y="46497"/>
                    <a:pt x="6667" y="30401"/>
                    <a:pt x="18534" y="18534"/>
                  </a:cubicBezTo>
                  <a:cubicBezTo>
                    <a:pt x="30401" y="6667"/>
                    <a:pt x="46497" y="0"/>
                    <a:pt x="63280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643345" cy="4028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993167" y="3433968"/>
            <a:ext cx="6847359" cy="1709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23"/>
              </a:lnSpc>
            </a:pPr>
            <a:r>
              <a:rPr lang="en-US" sz="9945" spc="129">
                <a:solidFill>
                  <a:srgbClr val="FFFFFF"/>
                </a:solidFill>
                <a:latin typeface="Roboto Bold"/>
              </a:rPr>
              <a:t>FillnDrive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10692" y="2334952"/>
            <a:ext cx="11845737" cy="1774195"/>
            <a:chOff x="0" y="0"/>
            <a:chExt cx="2131890" cy="3193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31889" cy="319304"/>
            </a:xfrm>
            <a:custGeom>
              <a:avLst/>
              <a:gdLst/>
              <a:ahLst/>
              <a:cxnLst/>
              <a:rect r="r" b="b" t="t" l="l"/>
              <a:pathLst>
                <a:path h="319304" w="2131889">
                  <a:moveTo>
                    <a:pt x="26142" y="0"/>
                  </a:moveTo>
                  <a:lnTo>
                    <a:pt x="2105747" y="0"/>
                  </a:lnTo>
                  <a:cubicBezTo>
                    <a:pt x="2112680" y="0"/>
                    <a:pt x="2119330" y="2754"/>
                    <a:pt x="2124233" y="7657"/>
                  </a:cubicBezTo>
                  <a:cubicBezTo>
                    <a:pt x="2129135" y="12560"/>
                    <a:pt x="2131889" y="19209"/>
                    <a:pt x="2131889" y="26142"/>
                  </a:cubicBezTo>
                  <a:lnTo>
                    <a:pt x="2131889" y="293161"/>
                  </a:lnTo>
                  <a:cubicBezTo>
                    <a:pt x="2131889" y="307599"/>
                    <a:pt x="2120185" y="319304"/>
                    <a:pt x="2105747" y="319304"/>
                  </a:cubicBezTo>
                  <a:lnTo>
                    <a:pt x="26142" y="319304"/>
                  </a:lnTo>
                  <a:cubicBezTo>
                    <a:pt x="19209" y="319304"/>
                    <a:pt x="12560" y="316549"/>
                    <a:pt x="7657" y="311647"/>
                  </a:cubicBezTo>
                  <a:cubicBezTo>
                    <a:pt x="2754" y="306744"/>
                    <a:pt x="0" y="300095"/>
                    <a:pt x="0" y="293161"/>
                  </a:cubicBezTo>
                  <a:lnTo>
                    <a:pt x="0" y="26142"/>
                  </a:lnTo>
                  <a:cubicBezTo>
                    <a:pt x="0" y="19209"/>
                    <a:pt x="2754" y="12560"/>
                    <a:pt x="7657" y="7657"/>
                  </a:cubicBezTo>
                  <a:cubicBezTo>
                    <a:pt x="12560" y="2754"/>
                    <a:pt x="19209" y="0"/>
                    <a:pt x="26142" y="0"/>
                  </a:cubicBezTo>
                  <a:close/>
                </a:path>
              </a:pathLst>
            </a:custGeom>
            <a:solidFill>
              <a:srgbClr val="192E59"/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131890" cy="366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34456" y="2621915"/>
            <a:ext cx="2998871" cy="5458254"/>
            <a:chOff x="0" y="0"/>
            <a:chExt cx="3998495" cy="72776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98495" cy="7277672"/>
            </a:xfrm>
            <a:custGeom>
              <a:avLst/>
              <a:gdLst/>
              <a:ahLst/>
              <a:cxnLst/>
              <a:rect r="r" b="b" t="t" l="l"/>
              <a:pathLst>
                <a:path h="7277672" w="3998495">
                  <a:moveTo>
                    <a:pt x="0" y="0"/>
                  </a:moveTo>
                  <a:lnTo>
                    <a:pt x="3998495" y="0"/>
                  </a:lnTo>
                  <a:lnTo>
                    <a:pt x="3998495" y="7277672"/>
                  </a:lnTo>
                  <a:lnTo>
                    <a:pt x="0" y="7277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3" t="0" r="-4463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79410" y="777551"/>
              <a:ext cx="2291251" cy="2989041"/>
            </a:xfrm>
            <a:custGeom>
              <a:avLst/>
              <a:gdLst/>
              <a:ahLst/>
              <a:cxnLst/>
              <a:rect r="r" b="b" t="t" l="l"/>
              <a:pathLst>
                <a:path h="2989041" w="2291251">
                  <a:moveTo>
                    <a:pt x="0" y="0"/>
                  </a:moveTo>
                  <a:lnTo>
                    <a:pt x="2291251" y="0"/>
                  </a:lnTo>
                  <a:lnTo>
                    <a:pt x="2291251" y="2989041"/>
                  </a:lnTo>
                  <a:lnTo>
                    <a:pt x="0" y="2989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941783" y="1047960"/>
              <a:ext cx="1492591" cy="1946037"/>
            </a:xfrm>
            <a:custGeom>
              <a:avLst/>
              <a:gdLst/>
              <a:ahLst/>
              <a:cxnLst/>
              <a:rect r="r" b="b" t="t" l="l"/>
              <a:pathLst>
                <a:path h="1946037" w="1492591">
                  <a:moveTo>
                    <a:pt x="0" y="0"/>
                  </a:moveTo>
                  <a:lnTo>
                    <a:pt x="1492591" y="0"/>
                  </a:lnTo>
                  <a:lnTo>
                    <a:pt x="1492591" y="1946037"/>
                  </a:lnTo>
                  <a:lnTo>
                    <a:pt x="0" y="1946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132014" y="3475928"/>
              <a:ext cx="489848" cy="162908"/>
            </a:xfrm>
            <a:custGeom>
              <a:avLst/>
              <a:gdLst/>
              <a:ahLst/>
              <a:cxnLst/>
              <a:rect r="r" b="b" t="t" l="l"/>
              <a:pathLst>
                <a:path h="162908" w="489848">
                  <a:moveTo>
                    <a:pt x="0" y="0"/>
                  </a:moveTo>
                  <a:lnTo>
                    <a:pt x="489848" y="0"/>
                  </a:lnTo>
                  <a:lnTo>
                    <a:pt x="489848" y="162908"/>
                  </a:lnTo>
                  <a:lnTo>
                    <a:pt x="0" y="16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1572" t="-125568" r="-82971" b="-160313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2159914" y="3364912"/>
            <a:ext cx="1103751" cy="1541497"/>
          </a:xfrm>
          <a:custGeom>
            <a:avLst/>
            <a:gdLst/>
            <a:ahLst/>
            <a:cxnLst/>
            <a:rect r="r" b="b" t="t" l="l"/>
            <a:pathLst>
              <a:path h="1541497" w="1103751">
                <a:moveTo>
                  <a:pt x="0" y="0"/>
                </a:moveTo>
                <a:lnTo>
                  <a:pt x="1103751" y="0"/>
                </a:lnTo>
                <a:lnTo>
                  <a:pt x="1103751" y="1541497"/>
                </a:lnTo>
                <a:lnTo>
                  <a:pt x="0" y="15414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52" t="0" r="-151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572938" y="4498689"/>
            <a:ext cx="2593839" cy="3375544"/>
          </a:xfrm>
          <a:custGeom>
            <a:avLst/>
            <a:gdLst/>
            <a:ahLst/>
            <a:cxnLst/>
            <a:rect r="r" b="b" t="t" l="l"/>
            <a:pathLst>
              <a:path h="3375544" w="2593839">
                <a:moveTo>
                  <a:pt x="0" y="0"/>
                </a:moveTo>
                <a:lnTo>
                  <a:pt x="2593839" y="0"/>
                </a:lnTo>
                <a:lnTo>
                  <a:pt x="2593839" y="3375544"/>
                </a:lnTo>
                <a:lnTo>
                  <a:pt x="0" y="33755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522428" y="4489509"/>
            <a:ext cx="2511822" cy="3384724"/>
          </a:xfrm>
          <a:custGeom>
            <a:avLst/>
            <a:gdLst/>
            <a:ahLst/>
            <a:cxnLst/>
            <a:rect r="r" b="b" t="t" l="l"/>
            <a:pathLst>
              <a:path h="3384724" w="2511822">
                <a:moveTo>
                  <a:pt x="0" y="0"/>
                </a:moveTo>
                <a:lnTo>
                  <a:pt x="2511821" y="0"/>
                </a:lnTo>
                <a:lnTo>
                  <a:pt x="2511821" y="3384724"/>
                </a:lnTo>
                <a:lnTo>
                  <a:pt x="0" y="33847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89900" y="4513232"/>
            <a:ext cx="2559182" cy="3384724"/>
          </a:xfrm>
          <a:custGeom>
            <a:avLst/>
            <a:gdLst/>
            <a:ahLst/>
            <a:cxnLst/>
            <a:rect r="r" b="b" t="t" l="l"/>
            <a:pathLst>
              <a:path h="3384724" w="2559182">
                <a:moveTo>
                  <a:pt x="0" y="0"/>
                </a:moveTo>
                <a:lnTo>
                  <a:pt x="2559182" y="0"/>
                </a:lnTo>
                <a:lnTo>
                  <a:pt x="2559182" y="3384724"/>
                </a:lnTo>
                <a:lnTo>
                  <a:pt x="0" y="3384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304733" y="4513232"/>
            <a:ext cx="2551696" cy="3384724"/>
          </a:xfrm>
          <a:custGeom>
            <a:avLst/>
            <a:gdLst/>
            <a:ahLst/>
            <a:cxnLst/>
            <a:rect r="r" b="b" t="t" l="l"/>
            <a:pathLst>
              <a:path h="3384724" w="2551696">
                <a:moveTo>
                  <a:pt x="0" y="0"/>
                </a:moveTo>
                <a:lnTo>
                  <a:pt x="2551696" y="0"/>
                </a:lnTo>
                <a:lnTo>
                  <a:pt x="2551696" y="3384724"/>
                </a:lnTo>
                <a:lnTo>
                  <a:pt x="0" y="3384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010692" y="2564765"/>
            <a:ext cx="5551607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Cutting-edge interactive User Interface 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Detailed video as User Guide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Various European languages available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826713" y="3763645"/>
            <a:ext cx="2469694" cy="3384724"/>
          </a:xfrm>
          <a:custGeom>
            <a:avLst/>
            <a:gdLst/>
            <a:ahLst/>
            <a:cxnLst/>
            <a:rect r="r" b="b" t="t" l="l"/>
            <a:pathLst>
              <a:path h="3384724" w="2469694">
                <a:moveTo>
                  <a:pt x="0" y="0"/>
                </a:moveTo>
                <a:lnTo>
                  <a:pt x="2469694" y="0"/>
                </a:lnTo>
                <a:lnTo>
                  <a:pt x="2469694" y="3384724"/>
                </a:lnTo>
                <a:lnTo>
                  <a:pt x="0" y="3384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User Interface for Vehicle Drivers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73462" y="7949692"/>
            <a:ext cx="4720197" cy="23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Example of the driver’s customer journey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562299" y="2564765"/>
            <a:ext cx="7541095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Audio messages 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Direct audio assistance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Fully suitable to the dispenser specificities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872200" y="2571670"/>
            <a:ext cx="6826109" cy="2927707"/>
            <a:chOff x="0" y="0"/>
            <a:chExt cx="9101479" cy="390360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9101479" cy="3903609"/>
              <a:chOff x="0" y="0"/>
              <a:chExt cx="1228502" cy="52690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228502" cy="526902"/>
              </a:xfrm>
              <a:custGeom>
                <a:avLst/>
                <a:gdLst/>
                <a:ahLst/>
                <a:cxnLst/>
                <a:rect r="r" b="b" t="t" l="l"/>
                <a:pathLst>
                  <a:path h="526902" w="1228502">
                    <a:moveTo>
                      <a:pt x="45367" y="0"/>
                    </a:moveTo>
                    <a:lnTo>
                      <a:pt x="1183135" y="0"/>
                    </a:lnTo>
                    <a:cubicBezTo>
                      <a:pt x="1208191" y="0"/>
                      <a:pt x="1228502" y="20311"/>
                      <a:pt x="1228502" y="45367"/>
                    </a:cubicBezTo>
                    <a:lnTo>
                      <a:pt x="1228502" y="481536"/>
                    </a:lnTo>
                    <a:cubicBezTo>
                      <a:pt x="1228502" y="493568"/>
                      <a:pt x="1223722" y="505107"/>
                      <a:pt x="1215214" y="513615"/>
                    </a:cubicBezTo>
                    <a:cubicBezTo>
                      <a:pt x="1206707" y="522123"/>
                      <a:pt x="1195167" y="526902"/>
                      <a:pt x="1183135" y="526902"/>
                    </a:cubicBezTo>
                    <a:lnTo>
                      <a:pt x="45367" y="526902"/>
                    </a:lnTo>
                    <a:cubicBezTo>
                      <a:pt x="33335" y="526902"/>
                      <a:pt x="21795" y="522123"/>
                      <a:pt x="13288" y="513615"/>
                    </a:cubicBezTo>
                    <a:cubicBezTo>
                      <a:pt x="4780" y="505107"/>
                      <a:pt x="0" y="493568"/>
                      <a:pt x="0" y="481536"/>
                    </a:cubicBezTo>
                    <a:lnTo>
                      <a:pt x="0" y="45367"/>
                    </a:lnTo>
                    <a:cubicBezTo>
                      <a:pt x="0" y="33335"/>
                      <a:pt x="4780" y="21795"/>
                      <a:pt x="13288" y="13288"/>
                    </a:cubicBezTo>
                    <a:cubicBezTo>
                      <a:pt x="21795" y="4780"/>
                      <a:pt x="33335" y="0"/>
                      <a:pt x="45367" y="0"/>
                    </a:cubicBezTo>
                    <a:close/>
                  </a:path>
                </a:pathLst>
              </a:custGeom>
              <a:solidFill>
                <a:srgbClr val="192E59"/>
              </a:solidFill>
              <a:ln w="28575" cap="rnd">
                <a:solidFill>
                  <a:srgbClr val="192E59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1228502" cy="5745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772212" y="190553"/>
              <a:ext cx="7937923" cy="3713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300" u="sng">
                  <a:solidFill>
                    <a:srgbClr val="FFFFFF"/>
                  </a:solidFill>
                  <a:latin typeface="Roboto Bold"/>
                </a:rPr>
                <a:t>Direct info on the VCID : </a:t>
              </a:r>
            </a:p>
            <a:p>
              <a:pPr marL="496571" indent="-248285" lvl="1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FFFFF"/>
                  </a:solidFill>
                  <a:latin typeface="Roboto"/>
                </a:rPr>
                <a:t>Refueling list, </a:t>
              </a:r>
            </a:p>
            <a:p>
              <a:pPr marL="496571" indent="-248285" lvl="1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FFFFF"/>
                  </a:solidFill>
                  <a:latin typeface="Roboto"/>
                </a:rPr>
                <a:t>System configuration: Product price, VAT rate, Products, Languages …</a:t>
              </a:r>
            </a:p>
            <a:p>
              <a:pPr marL="496571" indent="-248285" lvl="1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FFFFF"/>
                  </a:solidFill>
                  <a:latin typeface="Roboto"/>
                </a:rPr>
                <a:t>Logs list</a:t>
              </a:r>
            </a:p>
            <a:p>
              <a:pPr marL="496571" indent="-248285" lvl="1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FFFFFF"/>
                  </a:solidFill>
                  <a:latin typeface="Roboto"/>
                </a:rPr>
                <a:t>Regulatory visit management features</a:t>
              </a:r>
            </a:p>
            <a:p>
              <a:pPr>
                <a:lnSpc>
                  <a:spcPts val="32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70339" y="2869893"/>
            <a:ext cx="2998871" cy="5458254"/>
            <a:chOff x="0" y="0"/>
            <a:chExt cx="3998495" cy="72776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998495" cy="7277672"/>
            </a:xfrm>
            <a:custGeom>
              <a:avLst/>
              <a:gdLst/>
              <a:ahLst/>
              <a:cxnLst/>
              <a:rect r="r" b="b" t="t" l="l"/>
              <a:pathLst>
                <a:path h="7277672" w="3998495">
                  <a:moveTo>
                    <a:pt x="0" y="0"/>
                  </a:moveTo>
                  <a:lnTo>
                    <a:pt x="3998495" y="0"/>
                  </a:lnTo>
                  <a:lnTo>
                    <a:pt x="3998495" y="7277672"/>
                  </a:lnTo>
                  <a:lnTo>
                    <a:pt x="0" y="7277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3" t="0" r="-4463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79410" y="777551"/>
              <a:ext cx="2291251" cy="2989041"/>
            </a:xfrm>
            <a:custGeom>
              <a:avLst/>
              <a:gdLst/>
              <a:ahLst/>
              <a:cxnLst/>
              <a:rect r="r" b="b" t="t" l="l"/>
              <a:pathLst>
                <a:path h="2989041" w="2291251">
                  <a:moveTo>
                    <a:pt x="0" y="0"/>
                  </a:moveTo>
                  <a:lnTo>
                    <a:pt x="2291251" y="0"/>
                  </a:lnTo>
                  <a:lnTo>
                    <a:pt x="2291251" y="2989041"/>
                  </a:lnTo>
                  <a:lnTo>
                    <a:pt x="0" y="2989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41783" y="1047960"/>
              <a:ext cx="1492591" cy="1946037"/>
            </a:xfrm>
            <a:custGeom>
              <a:avLst/>
              <a:gdLst/>
              <a:ahLst/>
              <a:cxnLst/>
              <a:rect r="r" b="b" t="t" l="l"/>
              <a:pathLst>
                <a:path h="1946037" w="1492591">
                  <a:moveTo>
                    <a:pt x="0" y="0"/>
                  </a:moveTo>
                  <a:lnTo>
                    <a:pt x="1492591" y="0"/>
                  </a:lnTo>
                  <a:lnTo>
                    <a:pt x="1492591" y="1946037"/>
                  </a:lnTo>
                  <a:lnTo>
                    <a:pt x="0" y="1946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132014" y="3475928"/>
              <a:ext cx="489848" cy="162908"/>
            </a:xfrm>
            <a:custGeom>
              <a:avLst/>
              <a:gdLst/>
              <a:ahLst/>
              <a:cxnLst/>
              <a:rect r="r" b="b" t="t" l="l"/>
              <a:pathLst>
                <a:path h="162908" w="489848">
                  <a:moveTo>
                    <a:pt x="0" y="0"/>
                  </a:moveTo>
                  <a:lnTo>
                    <a:pt x="489848" y="0"/>
                  </a:lnTo>
                  <a:lnTo>
                    <a:pt x="489848" y="162908"/>
                  </a:lnTo>
                  <a:lnTo>
                    <a:pt x="0" y="16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1572" t="-125568" r="-82971" b="-160313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3110646" y="3614072"/>
            <a:ext cx="1221759" cy="1529428"/>
          </a:xfrm>
          <a:custGeom>
            <a:avLst/>
            <a:gdLst/>
            <a:ahLst/>
            <a:cxnLst/>
            <a:rect r="r" b="b" t="t" l="l"/>
            <a:pathLst>
              <a:path h="1529428" w="1221759">
                <a:moveTo>
                  <a:pt x="0" y="0"/>
                </a:moveTo>
                <a:lnTo>
                  <a:pt x="1221759" y="0"/>
                </a:lnTo>
                <a:lnTo>
                  <a:pt x="1221759" y="1529428"/>
                </a:lnTo>
                <a:lnTo>
                  <a:pt x="0" y="15294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997538" y="5599020"/>
            <a:ext cx="2401854" cy="3006701"/>
          </a:xfrm>
          <a:custGeom>
            <a:avLst/>
            <a:gdLst/>
            <a:ahLst/>
            <a:cxnLst/>
            <a:rect r="r" b="b" t="t" l="l"/>
            <a:pathLst>
              <a:path h="3006701" w="2401854">
                <a:moveTo>
                  <a:pt x="0" y="0"/>
                </a:moveTo>
                <a:lnTo>
                  <a:pt x="2401854" y="0"/>
                </a:lnTo>
                <a:lnTo>
                  <a:pt x="2401854" y="3006701"/>
                </a:lnTo>
                <a:lnTo>
                  <a:pt x="0" y="3006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391542" y="5599020"/>
            <a:ext cx="2251333" cy="2981496"/>
          </a:xfrm>
          <a:custGeom>
            <a:avLst/>
            <a:gdLst/>
            <a:ahLst/>
            <a:cxnLst/>
            <a:rect r="r" b="b" t="t" l="l"/>
            <a:pathLst>
              <a:path h="2981496" w="2251333">
                <a:moveTo>
                  <a:pt x="0" y="0"/>
                </a:moveTo>
                <a:lnTo>
                  <a:pt x="2251333" y="0"/>
                </a:lnTo>
                <a:lnTo>
                  <a:pt x="2251333" y="2981495"/>
                </a:lnTo>
                <a:lnTo>
                  <a:pt x="0" y="29814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446976" y="5611622"/>
            <a:ext cx="2251333" cy="2981496"/>
          </a:xfrm>
          <a:custGeom>
            <a:avLst/>
            <a:gdLst/>
            <a:ahLst/>
            <a:cxnLst/>
            <a:rect r="r" b="b" t="t" l="l"/>
            <a:pathLst>
              <a:path h="2981496" w="2251333">
                <a:moveTo>
                  <a:pt x="0" y="0"/>
                </a:moveTo>
                <a:lnTo>
                  <a:pt x="2251333" y="0"/>
                </a:lnTo>
                <a:lnTo>
                  <a:pt x="2251333" y="2981496"/>
                </a:lnTo>
                <a:lnTo>
                  <a:pt x="0" y="29814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754055" y="5599020"/>
            <a:ext cx="2338258" cy="2981496"/>
          </a:xfrm>
          <a:custGeom>
            <a:avLst/>
            <a:gdLst/>
            <a:ahLst/>
            <a:cxnLst/>
            <a:rect r="r" b="b" t="t" l="l"/>
            <a:pathLst>
              <a:path h="2981496" w="2338258">
                <a:moveTo>
                  <a:pt x="0" y="0"/>
                </a:moveTo>
                <a:lnTo>
                  <a:pt x="2338258" y="0"/>
                </a:lnTo>
                <a:lnTo>
                  <a:pt x="2338258" y="2981495"/>
                </a:lnTo>
                <a:lnTo>
                  <a:pt x="0" y="29814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6743935" y="2571670"/>
            <a:ext cx="1853540" cy="866091"/>
            <a:chOff x="0" y="0"/>
            <a:chExt cx="333584" cy="15587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3584" cy="155871"/>
            </a:xfrm>
            <a:custGeom>
              <a:avLst/>
              <a:gdLst/>
              <a:ahLst/>
              <a:cxnLst/>
              <a:rect r="r" b="b" t="t" l="l"/>
              <a:pathLst>
                <a:path h="155871" w="333584">
                  <a:moveTo>
                    <a:pt x="41768" y="0"/>
                  </a:moveTo>
                  <a:lnTo>
                    <a:pt x="291815" y="0"/>
                  </a:lnTo>
                  <a:cubicBezTo>
                    <a:pt x="314883" y="0"/>
                    <a:pt x="333584" y="18700"/>
                    <a:pt x="333584" y="41768"/>
                  </a:cubicBezTo>
                  <a:lnTo>
                    <a:pt x="333584" y="114103"/>
                  </a:lnTo>
                  <a:cubicBezTo>
                    <a:pt x="333584" y="137171"/>
                    <a:pt x="314883" y="155871"/>
                    <a:pt x="291815" y="155871"/>
                  </a:cubicBezTo>
                  <a:lnTo>
                    <a:pt x="41768" y="155871"/>
                  </a:lnTo>
                  <a:cubicBezTo>
                    <a:pt x="18700" y="155871"/>
                    <a:pt x="0" y="137171"/>
                    <a:pt x="0" y="114103"/>
                  </a:cubicBezTo>
                  <a:lnTo>
                    <a:pt x="0" y="41768"/>
                  </a:lnTo>
                  <a:cubicBezTo>
                    <a:pt x="0" y="18700"/>
                    <a:pt x="18700" y="0"/>
                    <a:pt x="41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33584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 flipH="true">
            <a:off x="7674680" y="3437762"/>
            <a:ext cx="15075" cy="597762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5" id="25"/>
          <p:cNvGrpSpPr/>
          <p:nvPr/>
        </p:nvGrpSpPr>
        <p:grpSpPr>
          <a:xfrm rot="0">
            <a:off x="6032236" y="4035524"/>
            <a:ext cx="2741964" cy="550013"/>
            <a:chOff x="0" y="0"/>
            <a:chExt cx="493474" cy="9898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93474" cy="98986"/>
            </a:xfrm>
            <a:custGeom>
              <a:avLst/>
              <a:gdLst/>
              <a:ahLst/>
              <a:cxnLst/>
              <a:rect r="r" b="b" t="t" l="l"/>
              <a:pathLst>
                <a:path h="98986" w="493474">
                  <a:moveTo>
                    <a:pt x="28235" y="0"/>
                  </a:moveTo>
                  <a:lnTo>
                    <a:pt x="465239" y="0"/>
                  </a:lnTo>
                  <a:cubicBezTo>
                    <a:pt x="472727" y="0"/>
                    <a:pt x="479909" y="2975"/>
                    <a:pt x="485204" y="8270"/>
                  </a:cubicBezTo>
                  <a:cubicBezTo>
                    <a:pt x="490499" y="13565"/>
                    <a:pt x="493474" y="20747"/>
                    <a:pt x="493474" y="28235"/>
                  </a:cubicBezTo>
                  <a:lnTo>
                    <a:pt x="493474" y="70751"/>
                  </a:lnTo>
                  <a:cubicBezTo>
                    <a:pt x="493474" y="86345"/>
                    <a:pt x="480833" y="98986"/>
                    <a:pt x="465239" y="98986"/>
                  </a:cubicBezTo>
                  <a:lnTo>
                    <a:pt x="28235" y="98986"/>
                  </a:lnTo>
                  <a:cubicBezTo>
                    <a:pt x="12641" y="98986"/>
                    <a:pt x="0" y="86345"/>
                    <a:pt x="0" y="70751"/>
                  </a:cubicBezTo>
                  <a:lnTo>
                    <a:pt x="0" y="28235"/>
                  </a:lnTo>
                  <a:cubicBezTo>
                    <a:pt x="0" y="12641"/>
                    <a:pt x="12641" y="0"/>
                    <a:pt x="28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493474" cy="146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 flipH="true">
            <a:off x="3975616" y="4310530"/>
            <a:ext cx="2056620" cy="1128710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6286662" y="4081894"/>
            <a:ext cx="457272" cy="457272"/>
          </a:xfrm>
          <a:custGeom>
            <a:avLst/>
            <a:gdLst/>
            <a:ahLst/>
            <a:cxnLst/>
            <a:rect r="r" b="b" t="t" l="l"/>
            <a:pathLst>
              <a:path h="457272" w="457272">
                <a:moveTo>
                  <a:pt x="0" y="0"/>
                </a:moveTo>
                <a:lnTo>
                  <a:pt x="457273" y="0"/>
                </a:lnTo>
                <a:lnTo>
                  <a:pt x="457273" y="457272"/>
                </a:lnTo>
                <a:lnTo>
                  <a:pt x="0" y="4572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6853193" y="2608926"/>
            <a:ext cx="406205" cy="791579"/>
          </a:xfrm>
          <a:custGeom>
            <a:avLst/>
            <a:gdLst/>
            <a:ahLst/>
            <a:cxnLst/>
            <a:rect r="r" b="b" t="t" l="l"/>
            <a:pathLst>
              <a:path h="791579" w="406205">
                <a:moveTo>
                  <a:pt x="0" y="0"/>
                </a:moveTo>
                <a:lnTo>
                  <a:pt x="406205" y="0"/>
                </a:lnTo>
                <a:lnTo>
                  <a:pt x="406205" y="791579"/>
                </a:lnTo>
                <a:lnTo>
                  <a:pt x="0" y="791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Operator easily accesses to dedicated features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992817" y="8701830"/>
            <a:ext cx="4720197" cy="23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VCID screens dedicated to Technicians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59398" y="2707618"/>
            <a:ext cx="1211054" cy="47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Operator </a:t>
            </a:r>
          </a:p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Technicians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621955" y="4179720"/>
            <a:ext cx="2152244" cy="233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FillnDrive NFC card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03299" y="2869893"/>
            <a:ext cx="2998871" cy="5458254"/>
          </a:xfrm>
          <a:custGeom>
            <a:avLst/>
            <a:gdLst/>
            <a:ahLst/>
            <a:cxnLst/>
            <a:rect r="r" b="b" t="t" l="l"/>
            <a:pathLst>
              <a:path h="5458254" w="2998871">
                <a:moveTo>
                  <a:pt x="0" y="0"/>
                </a:moveTo>
                <a:lnTo>
                  <a:pt x="2998871" y="0"/>
                </a:lnTo>
                <a:lnTo>
                  <a:pt x="2998871" y="5458254"/>
                </a:lnTo>
                <a:lnTo>
                  <a:pt x="0" y="54582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63" t="0" r="-4463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37857" y="3453056"/>
            <a:ext cx="1718438" cy="2241781"/>
          </a:xfrm>
          <a:custGeom>
            <a:avLst/>
            <a:gdLst/>
            <a:ahLst/>
            <a:cxnLst/>
            <a:rect r="r" b="b" t="t" l="l"/>
            <a:pathLst>
              <a:path h="2241781" w="1718438">
                <a:moveTo>
                  <a:pt x="0" y="0"/>
                </a:moveTo>
                <a:lnTo>
                  <a:pt x="1718438" y="0"/>
                </a:lnTo>
                <a:lnTo>
                  <a:pt x="1718438" y="2241781"/>
                </a:lnTo>
                <a:lnTo>
                  <a:pt x="0" y="2241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09637" y="3655863"/>
            <a:ext cx="1119443" cy="1459528"/>
          </a:xfrm>
          <a:custGeom>
            <a:avLst/>
            <a:gdLst/>
            <a:ahLst/>
            <a:cxnLst/>
            <a:rect r="r" b="b" t="t" l="l"/>
            <a:pathLst>
              <a:path h="1459528" w="1119443">
                <a:moveTo>
                  <a:pt x="0" y="0"/>
                </a:moveTo>
                <a:lnTo>
                  <a:pt x="1119443" y="0"/>
                </a:lnTo>
                <a:lnTo>
                  <a:pt x="1119443" y="1459527"/>
                </a:lnTo>
                <a:lnTo>
                  <a:pt x="0" y="14595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702310" y="5476838"/>
            <a:ext cx="367386" cy="122181"/>
          </a:xfrm>
          <a:custGeom>
            <a:avLst/>
            <a:gdLst/>
            <a:ahLst/>
            <a:cxnLst/>
            <a:rect r="r" b="b" t="t" l="l"/>
            <a:pathLst>
              <a:path h="122181" w="367386">
                <a:moveTo>
                  <a:pt x="0" y="0"/>
                </a:moveTo>
                <a:lnTo>
                  <a:pt x="367386" y="0"/>
                </a:lnTo>
                <a:lnTo>
                  <a:pt x="367386" y="122182"/>
                </a:lnTo>
                <a:lnTo>
                  <a:pt x="0" y="1221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572" t="-125568" r="-82971" b="-160313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948334" y="2571670"/>
            <a:ext cx="5749975" cy="3327757"/>
            <a:chOff x="0" y="0"/>
            <a:chExt cx="1034829" cy="5989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34829" cy="598900"/>
            </a:xfrm>
            <a:custGeom>
              <a:avLst/>
              <a:gdLst/>
              <a:ahLst/>
              <a:cxnLst/>
              <a:rect r="r" b="b" t="t" l="l"/>
              <a:pathLst>
                <a:path h="598900" w="1034829">
                  <a:moveTo>
                    <a:pt x="53857" y="0"/>
                  </a:moveTo>
                  <a:lnTo>
                    <a:pt x="980972" y="0"/>
                  </a:lnTo>
                  <a:cubicBezTo>
                    <a:pt x="1010716" y="0"/>
                    <a:pt x="1034829" y="24113"/>
                    <a:pt x="1034829" y="53857"/>
                  </a:cubicBezTo>
                  <a:lnTo>
                    <a:pt x="1034829" y="545043"/>
                  </a:lnTo>
                  <a:cubicBezTo>
                    <a:pt x="1034829" y="559327"/>
                    <a:pt x="1029155" y="573025"/>
                    <a:pt x="1019055" y="583125"/>
                  </a:cubicBezTo>
                  <a:cubicBezTo>
                    <a:pt x="1008954" y="593226"/>
                    <a:pt x="995256" y="598900"/>
                    <a:pt x="980972" y="598900"/>
                  </a:cubicBezTo>
                  <a:lnTo>
                    <a:pt x="53857" y="598900"/>
                  </a:lnTo>
                  <a:cubicBezTo>
                    <a:pt x="24113" y="598900"/>
                    <a:pt x="0" y="574787"/>
                    <a:pt x="0" y="545043"/>
                  </a:cubicBezTo>
                  <a:lnTo>
                    <a:pt x="0" y="53857"/>
                  </a:lnTo>
                  <a:cubicBezTo>
                    <a:pt x="0" y="24113"/>
                    <a:pt x="24113" y="0"/>
                    <a:pt x="53857" y="0"/>
                  </a:cubicBezTo>
                  <a:close/>
                </a:path>
              </a:pathLst>
            </a:custGeom>
            <a:solidFill>
              <a:srgbClr val="192E59"/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34829" cy="646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1436188" y="2700297"/>
            <a:ext cx="5014884" cy="279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Direct audio assistance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Remote operation and configuration management (Web portal )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Roboto"/>
              </a:rPr>
              <a:t>Availability Status automatically transferred to H2map.eu, H2live app, FillnDrive Mobile App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625180" y="2571670"/>
            <a:ext cx="1968706" cy="866091"/>
            <a:chOff x="0" y="0"/>
            <a:chExt cx="354310" cy="1558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4310" cy="155871"/>
            </a:xfrm>
            <a:custGeom>
              <a:avLst/>
              <a:gdLst/>
              <a:ahLst/>
              <a:cxnLst/>
              <a:rect r="r" b="b" t="t" l="l"/>
              <a:pathLst>
                <a:path h="155871" w="354310">
                  <a:moveTo>
                    <a:pt x="39325" y="0"/>
                  </a:moveTo>
                  <a:lnTo>
                    <a:pt x="314985" y="0"/>
                  </a:lnTo>
                  <a:cubicBezTo>
                    <a:pt x="336704" y="0"/>
                    <a:pt x="354310" y="17606"/>
                    <a:pt x="354310" y="39325"/>
                  </a:cubicBezTo>
                  <a:lnTo>
                    <a:pt x="354310" y="116546"/>
                  </a:lnTo>
                  <a:cubicBezTo>
                    <a:pt x="354310" y="138265"/>
                    <a:pt x="336704" y="155871"/>
                    <a:pt x="314985" y="155871"/>
                  </a:cubicBezTo>
                  <a:lnTo>
                    <a:pt x="39325" y="155871"/>
                  </a:lnTo>
                  <a:cubicBezTo>
                    <a:pt x="17606" y="155871"/>
                    <a:pt x="0" y="138265"/>
                    <a:pt x="0" y="116546"/>
                  </a:cubicBezTo>
                  <a:lnTo>
                    <a:pt x="0" y="39325"/>
                  </a:lnTo>
                  <a:cubicBezTo>
                    <a:pt x="0" y="17606"/>
                    <a:pt x="17606" y="0"/>
                    <a:pt x="393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354310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5750890" y="2608926"/>
            <a:ext cx="406205" cy="791579"/>
          </a:xfrm>
          <a:custGeom>
            <a:avLst/>
            <a:gdLst/>
            <a:ahLst/>
            <a:cxnLst/>
            <a:rect r="r" b="b" t="t" l="l"/>
            <a:pathLst>
              <a:path h="791579" w="406205">
                <a:moveTo>
                  <a:pt x="0" y="0"/>
                </a:moveTo>
                <a:lnTo>
                  <a:pt x="406205" y="0"/>
                </a:lnTo>
                <a:lnTo>
                  <a:pt x="406205" y="791579"/>
                </a:lnTo>
                <a:lnTo>
                  <a:pt x="0" y="791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8234032" y="2608926"/>
            <a:ext cx="1853540" cy="866091"/>
            <a:chOff x="0" y="0"/>
            <a:chExt cx="333584" cy="15587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33584" cy="155871"/>
            </a:xfrm>
            <a:custGeom>
              <a:avLst/>
              <a:gdLst/>
              <a:ahLst/>
              <a:cxnLst/>
              <a:rect r="r" b="b" t="t" l="l"/>
              <a:pathLst>
                <a:path h="155871" w="333584">
                  <a:moveTo>
                    <a:pt x="41768" y="0"/>
                  </a:moveTo>
                  <a:lnTo>
                    <a:pt x="291815" y="0"/>
                  </a:lnTo>
                  <a:cubicBezTo>
                    <a:pt x="314883" y="0"/>
                    <a:pt x="333584" y="18700"/>
                    <a:pt x="333584" y="41768"/>
                  </a:cubicBezTo>
                  <a:lnTo>
                    <a:pt x="333584" y="114103"/>
                  </a:lnTo>
                  <a:cubicBezTo>
                    <a:pt x="333584" y="137171"/>
                    <a:pt x="314883" y="155871"/>
                    <a:pt x="291815" y="155871"/>
                  </a:cubicBezTo>
                  <a:lnTo>
                    <a:pt x="41768" y="155871"/>
                  </a:lnTo>
                  <a:cubicBezTo>
                    <a:pt x="18700" y="155871"/>
                    <a:pt x="0" y="137171"/>
                    <a:pt x="0" y="114103"/>
                  </a:cubicBezTo>
                  <a:lnTo>
                    <a:pt x="0" y="41768"/>
                  </a:lnTo>
                  <a:cubicBezTo>
                    <a:pt x="0" y="18700"/>
                    <a:pt x="18700" y="0"/>
                    <a:pt x="41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33584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8343290" y="2646183"/>
            <a:ext cx="406205" cy="791579"/>
          </a:xfrm>
          <a:custGeom>
            <a:avLst/>
            <a:gdLst/>
            <a:ahLst/>
            <a:cxnLst/>
            <a:rect r="r" b="b" t="t" l="l"/>
            <a:pathLst>
              <a:path h="791579" w="406205">
                <a:moveTo>
                  <a:pt x="0" y="0"/>
                </a:moveTo>
                <a:lnTo>
                  <a:pt x="406205" y="0"/>
                </a:lnTo>
                <a:lnTo>
                  <a:pt x="406205" y="791579"/>
                </a:lnTo>
                <a:lnTo>
                  <a:pt x="0" y="791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1382873" y="6318143"/>
            <a:ext cx="1853540" cy="866091"/>
            <a:chOff x="0" y="0"/>
            <a:chExt cx="333584" cy="15587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33584" cy="155871"/>
            </a:xfrm>
            <a:custGeom>
              <a:avLst/>
              <a:gdLst/>
              <a:ahLst/>
              <a:cxnLst/>
              <a:rect r="r" b="b" t="t" l="l"/>
              <a:pathLst>
                <a:path h="155871" w="333584">
                  <a:moveTo>
                    <a:pt x="41768" y="0"/>
                  </a:moveTo>
                  <a:lnTo>
                    <a:pt x="291815" y="0"/>
                  </a:lnTo>
                  <a:cubicBezTo>
                    <a:pt x="314883" y="0"/>
                    <a:pt x="333584" y="18700"/>
                    <a:pt x="333584" y="41768"/>
                  </a:cubicBezTo>
                  <a:lnTo>
                    <a:pt x="333584" y="114103"/>
                  </a:lnTo>
                  <a:cubicBezTo>
                    <a:pt x="333584" y="137171"/>
                    <a:pt x="314883" y="155871"/>
                    <a:pt x="291815" y="155871"/>
                  </a:cubicBezTo>
                  <a:lnTo>
                    <a:pt x="41768" y="155871"/>
                  </a:lnTo>
                  <a:cubicBezTo>
                    <a:pt x="18700" y="155871"/>
                    <a:pt x="0" y="137171"/>
                    <a:pt x="0" y="114103"/>
                  </a:cubicBezTo>
                  <a:lnTo>
                    <a:pt x="0" y="41768"/>
                  </a:lnTo>
                  <a:cubicBezTo>
                    <a:pt x="0" y="18700"/>
                    <a:pt x="18700" y="0"/>
                    <a:pt x="41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333584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1436458" y="6355399"/>
            <a:ext cx="406205" cy="791579"/>
          </a:xfrm>
          <a:custGeom>
            <a:avLst/>
            <a:gdLst/>
            <a:ahLst/>
            <a:cxnLst/>
            <a:rect r="r" b="b" t="t" l="l"/>
            <a:pathLst>
              <a:path h="791579" w="406205">
                <a:moveTo>
                  <a:pt x="0" y="0"/>
                </a:moveTo>
                <a:lnTo>
                  <a:pt x="406205" y="0"/>
                </a:lnTo>
                <a:lnTo>
                  <a:pt x="406205" y="791579"/>
                </a:lnTo>
                <a:lnTo>
                  <a:pt x="0" y="791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5351992" y="5499377"/>
            <a:ext cx="5259163" cy="2520801"/>
            <a:chOff x="0" y="0"/>
            <a:chExt cx="946497" cy="45367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46497" cy="453671"/>
            </a:xfrm>
            <a:custGeom>
              <a:avLst/>
              <a:gdLst/>
              <a:ahLst/>
              <a:cxnLst/>
              <a:rect r="r" b="b" t="t" l="l"/>
              <a:pathLst>
                <a:path h="453671" w="946497">
                  <a:moveTo>
                    <a:pt x="14721" y="0"/>
                  </a:moveTo>
                  <a:lnTo>
                    <a:pt x="931776" y="0"/>
                  </a:lnTo>
                  <a:cubicBezTo>
                    <a:pt x="935680" y="0"/>
                    <a:pt x="939425" y="1551"/>
                    <a:pt x="942185" y="4312"/>
                  </a:cubicBezTo>
                  <a:cubicBezTo>
                    <a:pt x="944946" y="7072"/>
                    <a:pt x="946497" y="10817"/>
                    <a:pt x="946497" y="14721"/>
                  </a:cubicBezTo>
                  <a:lnTo>
                    <a:pt x="946497" y="438950"/>
                  </a:lnTo>
                  <a:cubicBezTo>
                    <a:pt x="946497" y="442854"/>
                    <a:pt x="944946" y="446599"/>
                    <a:pt x="942185" y="449359"/>
                  </a:cubicBezTo>
                  <a:cubicBezTo>
                    <a:pt x="939425" y="452120"/>
                    <a:pt x="935680" y="453671"/>
                    <a:pt x="931776" y="453671"/>
                  </a:cubicBezTo>
                  <a:lnTo>
                    <a:pt x="14721" y="453671"/>
                  </a:lnTo>
                  <a:cubicBezTo>
                    <a:pt x="10817" y="453671"/>
                    <a:pt x="7072" y="452120"/>
                    <a:pt x="4312" y="449359"/>
                  </a:cubicBezTo>
                  <a:cubicBezTo>
                    <a:pt x="1551" y="446599"/>
                    <a:pt x="0" y="442854"/>
                    <a:pt x="0" y="438950"/>
                  </a:cubicBezTo>
                  <a:lnTo>
                    <a:pt x="0" y="14721"/>
                  </a:lnTo>
                  <a:cubicBezTo>
                    <a:pt x="0" y="10817"/>
                    <a:pt x="1551" y="7072"/>
                    <a:pt x="4312" y="4312"/>
                  </a:cubicBezTo>
                  <a:cubicBezTo>
                    <a:pt x="7072" y="1551"/>
                    <a:pt x="10817" y="0"/>
                    <a:pt x="147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946497" cy="501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AutoShape 29" id="29"/>
          <p:cNvSpPr/>
          <p:nvPr/>
        </p:nvSpPr>
        <p:spPr>
          <a:xfrm flipH="true" flipV="true">
            <a:off x="4081314" y="4645012"/>
            <a:ext cx="2609493" cy="19050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6889645" y="4089453"/>
            <a:ext cx="2058549" cy="1073019"/>
          </a:xfrm>
          <a:custGeom>
            <a:avLst/>
            <a:gdLst/>
            <a:ahLst/>
            <a:cxnLst/>
            <a:rect r="r" b="b" t="t" l="l"/>
            <a:pathLst>
              <a:path h="1073019" w="2058549">
                <a:moveTo>
                  <a:pt x="0" y="0"/>
                </a:moveTo>
                <a:lnTo>
                  <a:pt x="2058549" y="0"/>
                </a:lnTo>
                <a:lnTo>
                  <a:pt x="2058549" y="1073018"/>
                </a:lnTo>
                <a:lnTo>
                  <a:pt x="0" y="1073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8988301" y="3806328"/>
            <a:ext cx="1807633" cy="434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Easy Station Operation Module</a:t>
            </a:r>
          </a:p>
        </p:txBody>
      </p:sp>
      <p:sp>
        <p:nvSpPr>
          <p:cNvPr name="AutoShape 32" id="32"/>
          <p:cNvSpPr/>
          <p:nvPr/>
        </p:nvSpPr>
        <p:spPr>
          <a:xfrm>
            <a:off x="4965151" y="4856019"/>
            <a:ext cx="1725795" cy="0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3" id="33"/>
          <p:cNvSpPr/>
          <p:nvPr/>
        </p:nvSpPr>
        <p:spPr>
          <a:xfrm>
            <a:off x="6619665" y="3434382"/>
            <a:ext cx="539960" cy="875201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4" id="34"/>
          <p:cNvSpPr/>
          <p:nvPr/>
        </p:nvSpPr>
        <p:spPr>
          <a:xfrm flipH="true">
            <a:off x="8749495" y="3472678"/>
            <a:ext cx="477612" cy="724450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7077780" y="4004932"/>
            <a:ext cx="1350815" cy="1242060"/>
          </a:xfrm>
          <a:custGeom>
            <a:avLst/>
            <a:gdLst/>
            <a:ahLst/>
            <a:cxnLst/>
            <a:rect r="r" b="b" t="t" l="l"/>
            <a:pathLst>
              <a:path h="1242060" w="1350815">
                <a:moveTo>
                  <a:pt x="0" y="0"/>
                </a:moveTo>
                <a:lnTo>
                  <a:pt x="1350815" y="0"/>
                </a:lnTo>
                <a:lnTo>
                  <a:pt x="1350815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0279" b="0"/>
            </a:stretch>
          </a:blipFill>
        </p:spPr>
      </p: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5563934" y="5592190"/>
            <a:ext cx="1001273" cy="1981191"/>
            <a:chOff x="0" y="0"/>
            <a:chExt cx="2620010" cy="51841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10"/>
              <a:stretch>
                <a:fillRect l="-22" t="0" r="-22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6690946" y="5685142"/>
            <a:ext cx="2257248" cy="1294730"/>
            <a:chOff x="0" y="0"/>
            <a:chExt cx="7981950" cy="457835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11"/>
              <a:stretch>
                <a:fillRect l="-12479" t="0" r="-12479" b="0"/>
              </a:stretch>
            </a:blip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8897296" y="5608942"/>
            <a:ext cx="1449908" cy="831650"/>
            <a:chOff x="0" y="0"/>
            <a:chExt cx="7981950" cy="457835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12"/>
              <a:stretch>
                <a:fillRect l="-20492" t="0" r="-20492" b="0"/>
              </a:stretch>
            </a:blipFill>
          </p:spPr>
        </p:sp>
      </p:grpSp>
      <p:sp>
        <p:nvSpPr>
          <p:cNvPr name="TextBox 58" id="58"/>
          <p:cNvSpPr txBox="true"/>
          <p:nvPr/>
        </p:nvSpPr>
        <p:spPr>
          <a:xfrm rot="0">
            <a:off x="9160802" y="6519429"/>
            <a:ext cx="1098730" cy="434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H2Live </a:t>
            </a:r>
          </a:p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(app + website)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 Dispenser connected to the Hydrogen World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255808" y="2707618"/>
            <a:ext cx="1211054" cy="710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Manufacturer operation team</a:t>
            </a:r>
          </a:p>
          <a:p>
            <a:pPr algn="ctr">
              <a:lnSpc>
                <a:spcPts val="1891"/>
              </a:lnSpc>
            </a:pPr>
          </a:p>
        </p:txBody>
      </p:sp>
      <p:sp>
        <p:nvSpPr>
          <p:cNvPr name="TextBox 61" id="61"/>
          <p:cNvSpPr txBox="true"/>
          <p:nvPr/>
        </p:nvSpPr>
        <p:spPr>
          <a:xfrm rot="0">
            <a:off x="8749495" y="2744874"/>
            <a:ext cx="1211054" cy="47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Operator </a:t>
            </a:r>
          </a:p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team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1899813" y="6648016"/>
            <a:ext cx="1211054" cy="233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Drivers 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567300" y="8197670"/>
            <a:ext cx="1807633" cy="23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Connected Station 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965151" y="3748341"/>
            <a:ext cx="1807633" cy="654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VCID Easy Configuration Management Module</a:t>
            </a:r>
          </a:p>
          <a:p>
            <a:pPr algn="ctr">
              <a:lnSpc>
                <a:spcPts val="1751"/>
              </a:lnSpc>
            </a:pPr>
          </a:p>
        </p:txBody>
      </p:sp>
      <p:sp>
        <p:nvSpPr>
          <p:cNvPr name="TextBox 65" id="65"/>
          <p:cNvSpPr txBox="true"/>
          <p:nvPr/>
        </p:nvSpPr>
        <p:spPr>
          <a:xfrm rot="0">
            <a:off x="7011128" y="4846494"/>
            <a:ext cx="1807633" cy="21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WEB PORTAL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563934" y="7589444"/>
            <a:ext cx="1807633" cy="21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FillnDrive App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941862" y="7070601"/>
            <a:ext cx="1807633" cy="21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H2map.eu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772784" y="7734145"/>
            <a:ext cx="2753318" cy="21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51"/>
              </a:lnSpc>
            </a:pPr>
            <a:r>
              <a:rPr lang="en-US" sz="1251" spc="1" u="sng">
                <a:solidFill>
                  <a:srgbClr val="192E59"/>
                </a:solidFill>
                <a:latin typeface="Roboto Bold"/>
              </a:rPr>
              <a:t>Real-time Availability Data Transfer</a:t>
            </a:r>
          </a:p>
        </p:txBody>
      </p:sp>
      <p:sp>
        <p:nvSpPr>
          <p:cNvPr name="AutoShape 69" id="69"/>
          <p:cNvSpPr/>
          <p:nvPr/>
        </p:nvSpPr>
        <p:spPr>
          <a:xfrm flipH="true">
            <a:off x="10611155" y="6751189"/>
            <a:ext cx="771718" cy="8589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70" id="70"/>
          <p:cNvSpPr/>
          <p:nvPr/>
        </p:nvSpPr>
        <p:spPr>
          <a:xfrm flipV="true">
            <a:off x="6554529" y="6318143"/>
            <a:ext cx="218255" cy="264642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71" id="71"/>
          <p:cNvSpPr/>
          <p:nvPr/>
        </p:nvSpPr>
        <p:spPr>
          <a:xfrm flipV="true">
            <a:off x="8764192" y="6024767"/>
            <a:ext cx="268060" cy="318512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72" id="72"/>
          <p:cNvSpPr/>
          <p:nvPr/>
        </p:nvSpPr>
        <p:spPr>
          <a:xfrm>
            <a:off x="4374933" y="6598228"/>
            <a:ext cx="977059" cy="19050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470339" y="2869893"/>
            <a:ext cx="2998871" cy="5458254"/>
            <a:chOff x="0" y="0"/>
            <a:chExt cx="3998495" cy="72776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98495" cy="7277672"/>
            </a:xfrm>
            <a:custGeom>
              <a:avLst/>
              <a:gdLst/>
              <a:ahLst/>
              <a:cxnLst/>
              <a:rect r="r" b="b" t="t" l="l"/>
              <a:pathLst>
                <a:path h="7277672" w="3998495">
                  <a:moveTo>
                    <a:pt x="0" y="0"/>
                  </a:moveTo>
                  <a:lnTo>
                    <a:pt x="3998495" y="0"/>
                  </a:lnTo>
                  <a:lnTo>
                    <a:pt x="3998495" y="7277672"/>
                  </a:lnTo>
                  <a:lnTo>
                    <a:pt x="0" y="7277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3" t="0" r="-4463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79410" y="777551"/>
              <a:ext cx="2291251" cy="2989041"/>
            </a:xfrm>
            <a:custGeom>
              <a:avLst/>
              <a:gdLst/>
              <a:ahLst/>
              <a:cxnLst/>
              <a:rect r="r" b="b" t="t" l="l"/>
              <a:pathLst>
                <a:path h="2989041" w="2291251">
                  <a:moveTo>
                    <a:pt x="0" y="0"/>
                  </a:moveTo>
                  <a:lnTo>
                    <a:pt x="2291251" y="0"/>
                  </a:lnTo>
                  <a:lnTo>
                    <a:pt x="2291251" y="2989041"/>
                  </a:lnTo>
                  <a:lnTo>
                    <a:pt x="0" y="2989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41783" y="1047960"/>
              <a:ext cx="1492591" cy="1946037"/>
            </a:xfrm>
            <a:custGeom>
              <a:avLst/>
              <a:gdLst/>
              <a:ahLst/>
              <a:cxnLst/>
              <a:rect r="r" b="b" t="t" l="l"/>
              <a:pathLst>
                <a:path h="1946037" w="1492591">
                  <a:moveTo>
                    <a:pt x="0" y="0"/>
                  </a:moveTo>
                  <a:lnTo>
                    <a:pt x="1492591" y="0"/>
                  </a:lnTo>
                  <a:lnTo>
                    <a:pt x="1492591" y="1946037"/>
                  </a:lnTo>
                  <a:lnTo>
                    <a:pt x="0" y="1946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132014" y="3475928"/>
              <a:ext cx="489848" cy="162908"/>
            </a:xfrm>
            <a:custGeom>
              <a:avLst/>
              <a:gdLst/>
              <a:ahLst/>
              <a:cxnLst/>
              <a:rect r="r" b="b" t="t" l="l"/>
              <a:pathLst>
                <a:path h="162908" w="489848">
                  <a:moveTo>
                    <a:pt x="0" y="0"/>
                  </a:moveTo>
                  <a:lnTo>
                    <a:pt x="489848" y="0"/>
                  </a:lnTo>
                  <a:lnTo>
                    <a:pt x="489848" y="162908"/>
                  </a:lnTo>
                  <a:lnTo>
                    <a:pt x="0" y="16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1572" t="-125568" r="-82971" b="-16031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956248" y="3052978"/>
            <a:ext cx="6635593" cy="5092083"/>
            <a:chOff x="0" y="0"/>
            <a:chExt cx="8847457" cy="678944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8847457" cy="6789444"/>
              <a:chOff x="0" y="0"/>
              <a:chExt cx="943854" cy="72430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943854" cy="724304"/>
              </a:xfrm>
              <a:custGeom>
                <a:avLst/>
                <a:gdLst/>
                <a:ahLst/>
                <a:cxnLst/>
                <a:rect r="r" b="b" t="t" l="l"/>
                <a:pathLst>
                  <a:path h="724304" w="943854">
                    <a:moveTo>
                      <a:pt x="59048" y="0"/>
                    </a:moveTo>
                    <a:lnTo>
                      <a:pt x="884806" y="0"/>
                    </a:lnTo>
                    <a:cubicBezTo>
                      <a:pt x="917417" y="0"/>
                      <a:pt x="943854" y="26437"/>
                      <a:pt x="943854" y="59048"/>
                    </a:cubicBezTo>
                    <a:lnTo>
                      <a:pt x="943854" y="665255"/>
                    </a:lnTo>
                    <a:cubicBezTo>
                      <a:pt x="943854" y="697867"/>
                      <a:pt x="917417" y="724304"/>
                      <a:pt x="884806" y="724304"/>
                    </a:cubicBezTo>
                    <a:lnTo>
                      <a:pt x="59048" y="724304"/>
                    </a:lnTo>
                    <a:cubicBezTo>
                      <a:pt x="26437" y="724304"/>
                      <a:pt x="0" y="697867"/>
                      <a:pt x="0" y="665255"/>
                    </a:cubicBezTo>
                    <a:lnTo>
                      <a:pt x="0" y="59048"/>
                    </a:lnTo>
                    <a:cubicBezTo>
                      <a:pt x="0" y="26437"/>
                      <a:pt x="26437" y="0"/>
                      <a:pt x="59048" y="0"/>
                    </a:cubicBezTo>
                    <a:close/>
                  </a:path>
                </a:pathLst>
              </a:custGeom>
              <a:solidFill>
                <a:srgbClr val="192E59"/>
              </a:solidFill>
              <a:ln w="28575" cap="rnd">
                <a:solidFill>
                  <a:srgbClr val="192E59"/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47625"/>
                <a:ext cx="943854" cy="771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750660" y="246731"/>
              <a:ext cx="7716376" cy="6542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7"/>
                </a:lnSpc>
              </a:pPr>
              <a:r>
                <a:rPr lang="en-US" sz="2362" u="sng">
                  <a:solidFill>
                    <a:srgbClr val="FFFFFF"/>
                  </a:solidFill>
                  <a:latin typeface="Roboto Bold"/>
                </a:rPr>
                <a:t>Features : 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Refueling list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Refueling statistics (per day, per week, per month, per station, per dispenser …)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Manage local price, VAT rate,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Manage the technicians’ NFC Cards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Direct audio interaction to assist drivers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Change the station’s public status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Live refueling visualisation data</a:t>
              </a:r>
            </a:p>
            <a:p>
              <a:pPr marL="509988" indent="-254994" lvl="1">
                <a:lnSpc>
                  <a:spcPts val="3307"/>
                </a:lnSpc>
                <a:buFont typeface="Arial"/>
                <a:buChar char="•"/>
              </a:pPr>
              <a:r>
                <a:rPr lang="en-US" sz="2362">
                  <a:solidFill>
                    <a:srgbClr val="FFFFFF"/>
                  </a:solidFill>
                  <a:latin typeface="Roboto"/>
                </a:rPr>
                <a:t>Remote refueling authorization</a:t>
              </a:r>
            </a:p>
            <a:p>
              <a:pPr>
                <a:lnSpc>
                  <a:spcPts val="3307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773901" y="2571670"/>
            <a:ext cx="1853540" cy="866091"/>
            <a:chOff x="0" y="0"/>
            <a:chExt cx="333584" cy="15587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3584" cy="155871"/>
            </a:xfrm>
            <a:custGeom>
              <a:avLst/>
              <a:gdLst/>
              <a:ahLst/>
              <a:cxnLst/>
              <a:rect r="r" b="b" t="t" l="l"/>
              <a:pathLst>
                <a:path h="155871" w="333584">
                  <a:moveTo>
                    <a:pt x="41768" y="0"/>
                  </a:moveTo>
                  <a:lnTo>
                    <a:pt x="291815" y="0"/>
                  </a:lnTo>
                  <a:cubicBezTo>
                    <a:pt x="314883" y="0"/>
                    <a:pt x="333584" y="18700"/>
                    <a:pt x="333584" y="41768"/>
                  </a:cubicBezTo>
                  <a:lnTo>
                    <a:pt x="333584" y="114103"/>
                  </a:lnTo>
                  <a:cubicBezTo>
                    <a:pt x="333584" y="137171"/>
                    <a:pt x="314883" y="155871"/>
                    <a:pt x="291815" y="155871"/>
                  </a:cubicBezTo>
                  <a:lnTo>
                    <a:pt x="41768" y="155871"/>
                  </a:lnTo>
                  <a:cubicBezTo>
                    <a:pt x="18700" y="155871"/>
                    <a:pt x="0" y="137171"/>
                    <a:pt x="0" y="114103"/>
                  </a:cubicBezTo>
                  <a:lnTo>
                    <a:pt x="0" y="41768"/>
                  </a:lnTo>
                  <a:cubicBezTo>
                    <a:pt x="0" y="18700"/>
                    <a:pt x="18700" y="0"/>
                    <a:pt x="41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333584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6883159" y="2608926"/>
            <a:ext cx="406205" cy="791579"/>
          </a:xfrm>
          <a:custGeom>
            <a:avLst/>
            <a:gdLst/>
            <a:ahLst/>
            <a:cxnLst/>
            <a:rect r="r" b="b" t="t" l="l"/>
            <a:pathLst>
              <a:path h="791579" w="406205">
                <a:moveTo>
                  <a:pt x="0" y="0"/>
                </a:moveTo>
                <a:lnTo>
                  <a:pt x="406205" y="0"/>
                </a:lnTo>
                <a:lnTo>
                  <a:pt x="406205" y="791579"/>
                </a:lnTo>
                <a:lnTo>
                  <a:pt x="0" y="791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20" id="20"/>
          <p:cNvSpPr/>
          <p:nvPr/>
        </p:nvSpPr>
        <p:spPr>
          <a:xfrm flipH="true">
            <a:off x="7681621" y="3437762"/>
            <a:ext cx="0" cy="810654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6160740" y="4304290"/>
            <a:ext cx="2901851" cy="1664467"/>
            <a:chOff x="0" y="0"/>
            <a:chExt cx="7981950" cy="457835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8"/>
              <a:stretch>
                <a:fillRect l="-16852" t="0" r="-16852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Includes Operator access to Webportal features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333679" y="1287812"/>
            <a:ext cx="4925621" cy="23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Available for the Station Operator after a FREE activation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289364" y="2707618"/>
            <a:ext cx="1211054" cy="47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Operator </a:t>
            </a:r>
          </a:p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(back office)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49371" y="6000997"/>
            <a:ext cx="1807633" cy="21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FillnDrive Web Portal</a:t>
            </a:r>
          </a:p>
        </p:txBody>
      </p:sp>
      <p:sp>
        <p:nvSpPr>
          <p:cNvPr name="AutoShape 31" id="31"/>
          <p:cNvSpPr/>
          <p:nvPr/>
        </p:nvSpPr>
        <p:spPr>
          <a:xfrm flipH="true">
            <a:off x="7681621" y="6216865"/>
            <a:ext cx="0" cy="810654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6469226" y="7098062"/>
            <a:ext cx="2386690" cy="1244062"/>
          </a:xfrm>
          <a:custGeom>
            <a:avLst/>
            <a:gdLst/>
            <a:ahLst/>
            <a:cxnLst/>
            <a:rect r="r" b="b" t="t" l="l"/>
            <a:pathLst>
              <a:path h="1244062" w="2386690">
                <a:moveTo>
                  <a:pt x="0" y="0"/>
                </a:moveTo>
                <a:lnTo>
                  <a:pt x="2386690" y="0"/>
                </a:lnTo>
                <a:lnTo>
                  <a:pt x="2386690" y="1244062"/>
                </a:lnTo>
                <a:lnTo>
                  <a:pt x="0" y="12440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6883159" y="7027519"/>
            <a:ext cx="1350815" cy="1242060"/>
          </a:xfrm>
          <a:custGeom>
            <a:avLst/>
            <a:gdLst/>
            <a:ahLst/>
            <a:cxnLst/>
            <a:rect r="r" b="b" t="t" l="l"/>
            <a:pathLst>
              <a:path h="1242060" w="1350815">
                <a:moveTo>
                  <a:pt x="0" y="0"/>
                </a:moveTo>
                <a:lnTo>
                  <a:pt x="1350815" y="0"/>
                </a:lnTo>
                <a:lnTo>
                  <a:pt x="1350815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0279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6796854" y="7834636"/>
            <a:ext cx="1807633" cy="434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Easy Station Operation Module</a:t>
            </a:r>
          </a:p>
        </p:txBody>
      </p:sp>
      <p:sp>
        <p:nvSpPr>
          <p:cNvPr name="AutoShape 35" id="35"/>
          <p:cNvSpPr/>
          <p:nvPr/>
        </p:nvSpPr>
        <p:spPr>
          <a:xfrm flipH="true" flipV="true">
            <a:off x="5469210" y="5599020"/>
            <a:ext cx="691530" cy="2467375"/>
          </a:xfrm>
          <a:prstGeom prst="line">
            <a:avLst/>
          </a:prstGeom>
          <a:ln cap="flat" w="38100">
            <a:solidFill>
              <a:srgbClr val="192E59">
                <a:alpha val="40000"/>
              </a:srgbClr>
            </a:solidFill>
            <a:prstDash val="sysDash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55323" y="2673894"/>
            <a:ext cx="2998871" cy="5458254"/>
            <a:chOff x="0" y="0"/>
            <a:chExt cx="3998495" cy="72776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98495" cy="7277672"/>
            </a:xfrm>
            <a:custGeom>
              <a:avLst/>
              <a:gdLst/>
              <a:ahLst/>
              <a:cxnLst/>
              <a:rect r="r" b="b" t="t" l="l"/>
              <a:pathLst>
                <a:path h="7277672" w="3998495">
                  <a:moveTo>
                    <a:pt x="0" y="0"/>
                  </a:moveTo>
                  <a:lnTo>
                    <a:pt x="3998495" y="0"/>
                  </a:lnTo>
                  <a:lnTo>
                    <a:pt x="3998495" y="7277672"/>
                  </a:lnTo>
                  <a:lnTo>
                    <a:pt x="0" y="7277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3" t="0" r="-4463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79410" y="777551"/>
              <a:ext cx="2291251" cy="2989041"/>
            </a:xfrm>
            <a:custGeom>
              <a:avLst/>
              <a:gdLst/>
              <a:ahLst/>
              <a:cxnLst/>
              <a:rect r="r" b="b" t="t" l="l"/>
              <a:pathLst>
                <a:path h="2989041" w="2291251">
                  <a:moveTo>
                    <a:pt x="0" y="0"/>
                  </a:moveTo>
                  <a:lnTo>
                    <a:pt x="2291251" y="0"/>
                  </a:lnTo>
                  <a:lnTo>
                    <a:pt x="2291251" y="2989041"/>
                  </a:lnTo>
                  <a:lnTo>
                    <a:pt x="0" y="2989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132014" y="3475928"/>
              <a:ext cx="489848" cy="162908"/>
            </a:xfrm>
            <a:custGeom>
              <a:avLst/>
              <a:gdLst/>
              <a:ahLst/>
              <a:cxnLst/>
              <a:rect r="r" b="b" t="t" l="l"/>
              <a:pathLst>
                <a:path h="162908" w="489848">
                  <a:moveTo>
                    <a:pt x="0" y="0"/>
                  </a:moveTo>
                  <a:lnTo>
                    <a:pt x="489848" y="0"/>
                  </a:lnTo>
                  <a:lnTo>
                    <a:pt x="489848" y="162908"/>
                  </a:lnTo>
                  <a:lnTo>
                    <a:pt x="0" y="16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1572" t="-125568" r="-82971" b="-16031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002652" y="4521289"/>
            <a:ext cx="4636915" cy="1763464"/>
            <a:chOff x="0" y="0"/>
            <a:chExt cx="834510" cy="3173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300676"/>
                  </a:lnTo>
                  <a:cubicBezTo>
                    <a:pt x="834510" y="309897"/>
                    <a:pt x="827035" y="317372"/>
                    <a:pt x="817814" y="317372"/>
                  </a:cubicBezTo>
                  <a:lnTo>
                    <a:pt x="16696" y="317372"/>
                  </a:lnTo>
                  <a:cubicBezTo>
                    <a:pt x="7475" y="317372"/>
                    <a:pt x="0" y="309897"/>
                    <a:pt x="0" y="300676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02652" y="6748927"/>
            <a:ext cx="9594974" cy="1383221"/>
            <a:chOff x="0" y="0"/>
            <a:chExt cx="1726817" cy="2489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26817" cy="248940"/>
            </a:xfrm>
            <a:custGeom>
              <a:avLst/>
              <a:gdLst/>
              <a:ahLst/>
              <a:cxnLst/>
              <a:rect r="r" b="b" t="t" l="l"/>
              <a:pathLst>
                <a:path h="248940" w="1726817">
                  <a:moveTo>
                    <a:pt x="8069" y="0"/>
                  </a:moveTo>
                  <a:lnTo>
                    <a:pt x="1718749" y="0"/>
                  </a:lnTo>
                  <a:cubicBezTo>
                    <a:pt x="1720889" y="0"/>
                    <a:pt x="1722941" y="850"/>
                    <a:pt x="1724454" y="2363"/>
                  </a:cubicBezTo>
                  <a:cubicBezTo>
                    <a:pt x="1725967" y="3876"/>
                    <a:pt x="1726817" y="5929"/>
                    <a:pt x="1726817" y="8069"/>
                  </a:cubicBezTo>
                  <a:lnTo>
                    <a:pt x="1726817" y="240871"/>
                  </a:lnTo>
                  <a:cubicBezTo>
                    <a:pt x="1726817" y="245327"/>
                    <a:pt x="1723205" y="248940"/>
                    <a:pt x="1718749" y="248940"/>
                  </a:cubicBezTo>
                  <a:lnTo>
                    <a:pt x="8069" y="248940"/>
                  </a:lnTo>
                  <a:cubicBezTo>
                    <a:pt x="5929" y="248940"/>
                    <a:pt x="3876" y="248090"/>
                    <a:pt x="2363" y="246576"/>
                  </a:cubicBezTo>
                  <a:cubicBezTo>
                    <a:pt x="850" y="245063"/>
                    <a:pt x="0" y="243011"/>
                    <a:pt x="0" y="240871"/>
                  </a:cubicBezTo>
                  <a:lnTo>
                    <a:pt x="0" y="8069"/>
                  </a:lnTo>
                  <a:cubicBezTo>
                    <a:pt x="0" y="5929"/>
                    <a:pt x="850" y="3876"/>
                    <a:pt x="2363" y="2363"/>
                  </a:cubicBezTo>
                  <a:cubicBezTo>
                    <a:pt x="3876" y="850"/>
                    <a:pt x="5929" y="0"/>
                    <a:pt x="80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726817" cy="2965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002652" y="2491681"/>
            <a:ext cx="4636915" cy="1763464"/>
            <a:chOff x="0" y="0"/>
            <a:chExt cx="834510" cy="31737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300676"/>
                  </a:lnTo>
                  <a:cubicBezTo>
                    <a:pt x="834510" y="309897"/>
                    <a:pt x="827035" y="317372"/>
                    <a:pt x="817814" y="317372"/>
                  </a:cubicBezTo>
                  <a:lnTo>
                    <a:pt x="16696" y="317372"/>
                  </a:lnTo>
                  <a:cubicBezTo>
                    <a:pt x="7475" y="317372"/>
                    <a:pt x="0" y="309897"/>
                    <a:pt x="0" y="300676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800139" y="2491681"/>
            <a:ext cx="4636915" cy="1763464"/>
            <a:chOff x="0" y="0"/>
            <a:chExt cx="834510" cy="31737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300676"/>
                  </a:lnTo>
                  <a:cubicBezTo>
                    <a:pt x="834510" y="309897"/>
                    <a:pt x="827035" y="317372"/>
                    <a:pt x="817814" y="317372"/>
                  </a:cubicBezTo>
                  <a:lnTo>
                    <a:pt x="16696" y="317372"/>
                  </a:lnTo>
                  <a:cubicBezTo>
                    <a:pt x="7475" y="317372"/>
                    <a:pt x="0" y="309897"/>
                    <a:pt x="0" y="300676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089929" y="2567041"/>
            <a:ext cx="530296" cy="499021"/>
            <a:chOff x="0" y="0"/>
            <a:chExt cx="95438" cy="8980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A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112084" y="4608005"/>
            <a:ext cx="530296" cy="499021"/>
            <a:chOff x="0" y="0"/>
            <a:chExt cx="95438" cy="8980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B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1887316" y="2567041"/>
            <a:ext cx="530296" cy="499021"/>
            <a:chOff x="0" y="0"/>
            <a:chExt cx="95438" cy="8980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C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112084" y="6855192"/>
            <a:ext cx="530296" cy="499021"/>
            <a:chOff x="0" y="0"/>
            <a:chExt cx="95438" cy="8980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E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2512862" y="2635794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Mobile App Payment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913093" y="3196898"/>
            <a:ext cx="3510141" cy="96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Bank cardpayment via the FillnDrive Mobile Application (open to all) with Bluetooth</a:t>
            </a:r>
          </a:p>
        </p:txBody>
      </p: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15278872" y="2273954"/>
            <a:ext cx="1001273" cy="1981191"/>
            <a:chOff x="0" y="0"/>
            <a:chExt cx="2620010" cy="51841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11534" t="-13183" r="-13212" b="-11507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4754119" y="4742497"/>
            <a:ext cx="1686558" cy="3389651"/>
          </a:xfrm>
          <a:custGeom>
            <a:avLst/>
            <a:gdLst/>
            <a:ahLst/>
            <a:cxnLst/>
            <a:rect r="r" b="b" t="t" l="l"/>
            <a:pathLst>
              <a:path h="3389651" w="1686558">
                <a:moveTo>
                  <a:pt x="0" y="0"/>
                </a:moveTo>
                <a:lnTo>
                  <a:pt x="1686558" y="0"/>
                </a:lnTo>
                <a:lnTo>
                  <a:pt x="1686558" y="3389651"/>
                </a:lnTo>
                <a:lnTo>
                  <a:pt x="0" y="3389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2154548" y="5474040"/>
            <a:ext cx="732585" cy="977125"/>
          </a:xfrm>
          <a:custGeom>
            <a:avLst/>
            <a:gdLst/>
            <a:ahLst/>
            <a:cxnLst/>
            <a:rect r="r" b="b" t="t" l="l"/>
            <a:pathLst>
              <a:path h="977125" w="732585">
                <a:moveTo>
                  <a:pt x="0" y="0"/>
                </a:moveTo>
                <a:lnTo>
                  <a:pt x="732585" y="0"/>
                </a:lnTo>
                <a:lnTo>
                  <a:pt x="732585" y="977125"/>
                </a:lnTo>
                <a:lnTo>
                  <a:pt x="0" y="9771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2255693" y="6437323"/>
            <a:ext cx="530296" cy="499021"/>
            <a:chOff x="0" y="0"/>
            <a:chExt cx="95438" cy="89809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A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408450" y="6605681"/>
            <a:ext cx="530296" cy="499021"/>
            <a:chOff x="0" y="0"/>
            <a:chExt cx="95438" cy="8980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B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62253" y="4358495"/>
            <a:ext cx="530296" cy="499021"/>
            <a:chOff x="0" y="0"/>
            <a:chExt cx="95438" cy="8980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C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162253" y="5066437"/>
            <a:ext cx="530296" cy="499021"/>
            <a:chOff x="0" y="0"/>
            <a:chExt cx="95438" cy="89809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D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1162253" y="5774380"/>
            <a:ext cx="530296" cy="499021"/>
            <a:chOff x="0" y="0"/>
            <a:chExt cx="95438" cy="89809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E</a:t>
              </a:r>
            </a:p>
          </p:txBody>
        </p:sp>
      </p:grpSp>
      <p:sp>
        <p:nvSpPr>
          <p:cNvPr name="AutoShape 63" id="63"/>
          <p:cNvSpPr/>
          <p:nvPr/>
        </p:nvSpPr>
        <p:spPr>
          <a:xfrm>
            <a:off x="1692549" y="4608005"/>
            <a:ext cx="828292" cy="499021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4" id="64"/>
          <p:cNvSpPr/>
          <p:nvPr/>
        </p:nvSpPr>
        <p:spPr>
          <a:xfrm flipV="true">
            <a:off x="1692549" y="5173701"/>
            <a:ext cx="833207" cy="142247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5" id="65"/>
          <p:cNvSpPr/>
          <p:nvPr/>
        </p:nvSpPr>
        <p:spPr>
          <a:xfrm flipV="true">
            <a:off x="1692549" y="5244824"/>
            <a:ext cx="834810" cy="779066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6" id="66"/>
          <p:cNvSpPr/>
          <p:nvPr/>
        </p:nvSpPr>
        <p:spPr>
          <a:xfrm flipV="true">
            <a:off x="3463556" y="7385192"/>
            <a:ext cx="1816555" cy="9525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7" id="67"/>
          <p:cNvSpPr/>
          <p:nvPr/>
        </p:nvSpPr>
        <p:spPr>
          <a:xfrm flipV="true">
            <a:off x="3463506" y="5403021"/>
            <a:ext cx="0" cy="1986934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8" id="68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Multiple Payment Capabilities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7718357" y="2640037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Integrated bank card reader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7112084" y="3196898"/>
            <a:ext cx="4411008" cy="63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Bank card reader proposed by FillnDrive, thanks to a strategic supply agreement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7115606" y="5240376"/>
            <a:ext cx="4411008" cy="63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Card reader connected to the VCID via IFSF/LON (Bank Card + Fuel/fleet Card)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7721879" y="4675432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Output Terminal/ </a:t>
            </a:r>
            <a:r>
              <a:rPr lang="en-US" sz="1851" spc="1">
                <a:solidFill>
                  <a:srgbClr val="192E59"/>
                </a:solidFill>
                <a:latin typeface="Roboto Bold"/>
              </a:rPr>
              <a:t>at the Shop</a:t>
            </a:r>
          </a:p>
        </p:txBody>
      </p:sp>
      <p:grpSp>
        <p:nvGrpSpPr>
          <p:cNvPr name="Group 73" id="73"/>
          <p:cNvGrpSpPr/>
          <p:nvPr/>
        </p:nvGrpSpPr>
        <p:grpSpPr>
          <a:xfrm rot="0">
            <a:off x="11800139" y="4521289"/>
            <a:ext cx="4636915" cy="1763464"/>
            <a:chOff x="0" y="0"/>
            <a:chExt cx="6182554" cy="2351285"/>
          </a:xfrm>
        </p:grpSpPr>
        <p:grpSp>
          <p:nvGrpSpPr>
            <p:cNvPr name="Group 74" id="74"/>
            <p:cNvGrpSpPr/>
            <p:nvPr/>
          </p:nvGrpSpPr>
          <p:grpSpPr>
            <a:xfrm rot="0">
              <a:off x="0" y="0"/>
              <a:ext cx="6182554" cy="2351285"/>
              <a:chOff x="0" y="0"/>
              <a:chExt cx="834510" cy="317372"/>
            </a:xfrm>
          </p:grpSpPr>
          <p:sp>
            <p:nvSpPr>
              <p:cNvPr name="Freeform 75" id="75"/>
              <p:cNvSpPr/>
              <p:nvPr/>
            </p:nvSpPr>
            <p:spPr>
              <a:xfrm flipH="false" flipV="false" rot="0">
                <a:off x="0" y="0"/>
                <a:ext cx="834510" cy="317372"/>
              </a:xfrm>
              <a:custGeom>
                <a:avLst/>
                <a:gdLst/>
                <a:ahLst/>
                <a:cxnLst/>
                <a:rect r="r" b="b" t="t" l="l"/>
                <a:pathLst>
                  <a:path h="317372" w="834510">
                    <a:moveTo>
                      <a:pt x="16696" y="0"/>
                    </a:moveTo>
                    <a:lnTo>
                      <a:pt x="817814" y="0"/>
                    </a:lnTo>
                    <a:cubicBezTo>
                      <a:pt x="822242" y="0"/>
                      <a:pt x="826489" y="1759"/>
                      <a:pt x="829620" y="4890"/>
                    </a:cubicBezTo>
                    <a:cubicBezTo>
                      <a:pt x="832751" y="8021"/>
                      <a:pt x="834510" y="12268"/>
                      <a:pt x="834510" y="16696"/>
                    </a:cubicBezTo>
                    <a:lnTo>
                      <a:pt x="834510" y="300676"/>
                    </a:lnTo>
                    <a:cubicBezTo>
                      <a:pt x="834510" y="309897"/>
                      <a:pt x="827035" y="317372"/>
                      <a:pt x="817814" y="317372"/>
                    </a:cubicBezTo>
                    <a:lnTo>
                      <a:pt x="16696" y="317372"/>
                    </a:lnTo>
                    <a:cubicBezTo>
                      <a:pt x="7475" y="317372"/>
                      <a:pt x="0" y="309897"/>
                      <a:pt x="0" y="300676"/>
                    </a:cubicBezTo>
                    <a:lnTo>
                      <a:pt x="0" y="16696"/>
                    </a:lnTo>
                    <a:cubicBezTo>
                      <a:pt x="0" y="7475"/>
                      <a:pt x="7475" y="0"/>
                      <a:pt x="1669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0" y="-47625"/>
                <a:ext cx="834510" cy="3649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77" id="77"/>
            <p:cNvGrpSpPr/>
            <p:nvPr/>
          </p:nvGrpSpPr>
          <p:grpSpPr>
            <a:xfrm rot="0">
              <a:off x="116235" y="115621"/>
              <a:ext cx="707062" cy="665361"/>
              <a:chOff x="0" y="0"/>
              <a:chExt cx="95438" cy="89809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0" y="0"/>
                <a:ext cx="95438" cy="89809"/>
              </a:xfrm>
              <a:custGeom>
                <a:avLst/>
                <a:gdLst/>
                <a:ahLst/>
                <a:cxnLst/>
                <a:rect r="r" b="b" t="t" l="l"/>
                <a:pathLst>
                  <a:path h="89809" w="95438">
                    <a:moveTo>
                      <a:pt x="44905" y="0"/>
                    </a:moveTo>
                    <a:lnTo>
                      <a:pt x="50533" y="0"/>
                    </a:lnTo>
                    <a:cubicBezTo>
                      <a:pt x="75333" y="0"/>
                      <a:pt x="95438" y="20104"/>
                      <a:pt x="95438" y="44905"/>
                    </a:cubicBezTo>
                    <a:lnTo>
                      <a:pt x="95438" y="44905"/>
                    </a:lnTo>
                    <a:cubicBezTo>
                      <a:pt x="95438" y="69705"/>
                      <a:pt x="75333" y="89809"/>
                      <a:pt x="50533" y="89809"/>
                    </a:cubicBezTo>
                    <a:lnTo>
                      <a:pt x="44905" y="89809"/>
                    </a:lnTo>
                    <a:cubicBezTo>
                      <a:pt x="20104" y="89809"/>
                      <a:pt x="0" y="69705"/>
                      <a:pt x="0" y="44905"/>
                    </a:cubicBezTo>
                    <a:lnTo>
                      <a:pt x="0" y="44905"/>
                    </a:lnTo>
                    <a:cubicBezTo>
                      <a:pt x="0" y="20104"/>
                      <a:pt x="20104" y="0"/>
                      <a:pt x="4490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0" y="-47625"/>
                <a:ext cx="95438" cy="137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192E59"/>
                    </a:solidFill>
                    <a:latin typeface="Roboto Bold"/>
                  </a:rPr>
                  <a:t>D</a:t>
                </a:r>
              </a:p>
            </p:txBody>
          </p:sp>
        </p:grpSp>
        <p:sp>
          <p:nvSpPr>
            <p:cNvPr name="TextBox 80" id="80"/>
            <p:cNvSpPr txBox="true"/>
            <p:nvPr/>
          </p:nvSpPr>
          <p:spPr>
            <a:xfrm rot="0">
              <a:off x="924897" y="215395"/>
              <a:ext cx="5072980" cy="407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91"/>
                </a:lnSpc>
              </a:pPr>
              <a:r>
                <a:rPr lang="en-US" sz="1851" spc="1">
                  <a:solidFill>
                    <a:srgbClr val="192E59"/>
                  </a:solidFill>
                  <a:latin typeface="Roboto Bold"/>
                </a:rPr>
                <a:t>Private fleets refueling card</a:t>
              </a:r>
            </a:p>
          </p:txBody>
        </p:sp>
        <p:sp>
          <p:nvSpPr>
            <p:cNvPr name="TextBox 81" id="81"/>
            <p:cNvSpPr txBox="true"/>
            <p:nvPr/>
          </p:nvSpPr>
          <p:spPr>
            <a:xfrm rot="0">
              <a:off x="150605" y="1033963"/>
              <a:ext cx="5244587" cy="8390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91"/>
                </a:lnSpc>
              </a:pPr>
              <a:r>
                <a:rPr lang="en-US" sz="1851" spc="1">
                  <a:solidFill>
                    <a:srgbClr val="192E59"/>
                  </a:solidFill>
                  <a:latin typeface="Roboto Italics"/>
                </a:rPr>
                <a:t>Private Cards for registered fleet customer (Operator branding)</a:t>
              </a:r>
            </a:p>
          </p:txBody>
        </p:sp>
      </p:grpSp>
      <p:sp>
        <p:nvSpPr>
          <p:cNvPr name="TextBox 82" id="82"/>
          <p:cNvSpPr txBox="true"/>
          <p:nvPr/>
        </p:nvSpPr>
        <p:spPr>
          <a:xfrm rot="0">
            <a:off x="7721879" y="6928188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FillnDrive H2 Card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7115606" y="7402438"/>
            <a:ext cx="5235898" cy="63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Join the FillnDrive ecosystem (data, collaborative services, improve the driver UX even more)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2983926" y="6903878"/>
            <a:ext cx="3333671" cy="96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277FD"/>
                </a:solidFill>
                <a:latin typeface="Roboto Bold Italics"/>
              </a:rPr>
              <a:t>100 000+ transactions in 2023</a:t>
            </a:r>
          </a:p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277FD"/>
                </a:solidFill>
                <a:latin typeface="Roboto Bold Italics"/>
              </a:rPr>
              <a:t>1000 + card holders</a:t>
            </a:r>
          </a:p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277FD"/>
                </a:solidFill>
                <a:latin typeface="Roboto Bold Italics"/>
              </a:rPr>
              <a:t>15 Station network operators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882173" y="7951833"/>
            <a:ext cx="1807633" cy="434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Dispenser with a FillnDrive VCID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3600817" y="7123283"/>
            <a:ext cx="1807633" cy="485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251">
                <a:solidFill>
                  <a:srgbClr val="192E59"/>
                </a:solidFill>
                <a:latin typeface="Roboto Bold Italics"/>
              </a:rPr>
              <a:t>LON Cable </a:t>
            </a:r>
          </a:p>
          <a:p>
            <a:pPr algn="ctr">
              <a:lnSpc>
                <a:spcPts val="1951"/>
              </a:lnSpc>
            </a:pPr>
            <a:r>
              <a:rPr lang="en-US" sz="1251">
                <a:solidFill>
                  <a:srgbClr val="192E59"/>
                </a:solidFill>
                <a:latin typeface="Roboto Bold Italics"/>
              </a:rPr>
              <a:t>IFSF Protocol 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4769782" y="7951833"/>
            <a:ext cx="1807633" cy="434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OutPut Payment </a:t>
            </a:r>
          </a:p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Terminal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5280160" y="1288431"/>
            <a:ext cx="7703765" cy="782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1" spc="1">
                <a:solidFill>
                  <a:srgbClr val="192E59"/>
                </a:solidFill>
                <a:latin typeface="Roboto Bold Italics"/>
              </a:rPr>
              <a:t>VCID Dispensers accept several means of payment, according to Operator needs, and customer targets.</a:t>
            </a:r>
          </a:p>
          <a:p>
            <a:pPr algn="ctr">
              <a:lnSpc>
                <a:spcPts val="2311"/>
              </a:lnSpc>
            </a:pPr>
            <a:r>
              <a:rPr lang="en-US" sz="1651" spc="1" u="sng">
                <a:solidFill>
                  <a:srgbClr val="1277FD"/>
                </a:solidFill>
                <a:latin typeface="Roboto Bold Italics"/>
              </a:rPr>
              <a:t>Several Means of payment can be jointly used at the dispenser</a:t>
            </a:r>
          </a:p>
          <a:p>
            <a:pPr algn="ctr">
              <a:lnSpc>
                <a:spcPts val="2311"/>
              </a:lnSpc>
            </a:pPr>
          </a:p>
        </p:txBody>
      </p:sp>
      <p:grpSp>
        <p:nvGrpSpPr>
          <p:cNvPr name="Group 89" id="89"/>
          <p:cNvGrpSpPr/>
          <p:nvPr/>
        </p:nvGrpSpPr>
        <p:grpSpPr>
          <a:xfrm rot="0">
            <a:off x="6912841" y="2354916"/>
            <a:ext cx="4816537" cy="4109814"/>
            <a:chOff x="0" y="0"/>
            <a:chExt cx="866837" cy="739647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866837" cy="739647"/>
            </a:xfrm>
            <a:custGeom>
              <a:avLst/>
              <a:gdLst/>
              <a:ahLst/>
              <a:cxnLst/>
              <a:rect r="r" b="b" t="t" l="l"/>
              <a:pathLst>
                <a:path h="739647" w="866837">
                  <a:moveTo>
                    <a:pt x="16074" y="0"/>
                  </a:moveTo>
                  <a:lnTo>
                    <a:pt x="850763" y="0"/>
                  </a:lnTo>
                  <a:cubicBezTo>
                    <a:pt x="855026" y="0"/>
                    <a:pt x="859115" y="1693"/>
                    <a:pt x="862129" y="4708"/>
                  </a:cubicBezTo>
                  <a:cubicBezTo>
                    <a:pt x="865144" y="7722"/>
                    <a:pt x="866837" y="11811"/>
                    <a:pt x="866837" y="16074"/>
                  </a:cubicBezTo>
                  <a:lnTo>
                    <a:pt x="866837" y="723574"/>
                  </a:lnTo>
                  <a:cubicBezTo>
                    <a:pt x="866837" y="727837"/>
                    <a:pt x="865144" y="731925"/>
                    <a:pt x="862129" y="734940"/>
                  </a:cubicBezTo>
                  <a:cubicBezTo>
                    <a:pt x="859115" y="737954"/>
                    <a:pt x="855026" y="739647"/>
                    <a:pt x="850763" y="739647"/>
                  </a:cubicBezTo>
                  <a:lnTo>
                    <a:pt x="16074" y="739647"/>
                  </a:lnTo>
                  <a:cubicBezTo>
                    <a:pt x="11811" y="739647"/>
                    <a:pt x="7722" y="737954"/>
                    <a:pt x="4708" y="734940"/>
                  </a:cubicBezTo>
                  <a:cubicBezTo>
                    <a:pt x="1693" y="731925"/>
                    <a:pt x="0" y="727837"/>
                    <a:pt x="0" y="723574"/>
                  </a:cubicBezTo>
                  <a:lnTo>
                    <a:pt x="0" y="16074"/>
                  </a:lnTo>
                  <a:cubicBezTo>
                    <a:pt x="0" y="11811"/>
                    <a:pt x="1693" y="7722"/>
                    <a:pt x="4708" y="4708"/>
                  </a:cubicBezTo>
                  <a:cubicBezTo>
                    <a:pt x="7722" y="1693"/>
                    <a:pt x="11811" y="0"/>
                    <a:pt x="160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91" id="91"/>
            <p:cNvSpPr txBox="true"/>
            <p:nvPr/>
          </p:nvSpPr>
          <p:spPr>
            <a:xfrm>
              <a:off x="0" y="-47625"/>
              <a:ext cx="866837" cy="787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7476858" y="2041799"/>
            <a:ext cx="3681458" cy="393459"/>
            <a:chOff x="0" y="0"/>
            <a:chExt cx="662556" cy="70811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662556" cy="70811"/>
            </a:xfrm>
            <a:custGeom>
              <a:avLst/>
              <a:gdLst/>
              <a:ahLst/>
              <a:cxnLst/>
              <a:rect r="r" b="b" t="t" l="l"/>
              <a:pathLst>
                <a:path h="70811" w="662556">
                  <a:moveTo>
                    <a:pt x="31544" y="0"/>
                  </a:moveTo>
                  <a:lnTo>
                    <a:pt x="631012" y="0"/>
                  </a:lnTo>
                  <a:cubicBezTo>
                    <a:pt x="648433" y="0"/>
                    <a:pt x="662556" y="14123"/>
                    <a:pt x="662556" y="31544"/>
                  </a:cubicBezTo>
                  <a:lnTo>
                    <a:pt x="662556" y="39267"/>
                  </a:lnTo>
                  <a:cubicBezTo>
                    <a:pt x="662556" y="56688"/>
                    <a:pt x="648433" y="70811"/>
                    <a:pt x="631012" y="70811"/>
                  </a:cubicBezTo>
                  <a:lnTo>
                    <a:pt x="31544" y="70811"/>
                  </a:lnTo>
                  <a:cubicBezTo>
                    <a:pt x="23178" y="70811"/>
                    <a:pt x="15155" y="67488"/>
                    <a:pt x="9239" y="61572"/>
                  </a:cubicBezTo>
                  <a:cubicBezTo>
                    <a:pt x="3323" y="55657"/>
                    <a:pt x="0" y="47633"/>
                    <a:pt x="0" y="39267"/>
                  </a:cubicBezTo>
                  <a:lnTo>
                    <a:pt x="0" y="31544"/>
                  </a:lnTo>
                  <a:cubicBezTo>
                    <a:pt x="0" y="14123"/>
                    <a:pt x="14123" y="0"/>
                    <a:pt x="31544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47625"/>
              <a:ext cx="662556" cy="118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95" id="95"/>
          <p:cNvSpPr txBox="true"/>
          <p:nvPr/>
        </p:nvSpPr>
        <p:spPr>
          <a:xfrm rot="0">
            <a:off x="7418742" y="2062015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FFFFFF"/>
                </a:solidFill>
                <a:latin typeface="Roboto Italics"/>
              </a:rPr>
              <a:t>Physical Solutions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709439" y="2115235"/>
            <a:ext cx="3437145" cy="6255958"/>
            <a:chOff x="0" y="0"/>
            <a:chExt cx="4582860" cy="83412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582860" cy="8341278"/>
            </a:xfrm>
            <a:custGeom>
              <a:avLst/>
              <a:gdLst/>
              <a:ahLst/>
              <a:cxnLst/>
              <a:rect r="r" b="b" t="t" l="l"/>
              <a:pathLst>
                <a:path h="8341278" w="4582860">
                  <a:moveTo>
                    <a:pt x="0" y="0"/>
                  </a:moveTo>
                  <a:lnTo>
                    <a:pt x="4582860" y="0"/>
                  </a:lnTo>
                  <a:lnTo>
                    <a:pt x="4582860" y="8341278"/>
                  </a:lnTo>
                  <a:lnTo>
                    <a:pt x="0" y="8341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3" t="0" r="-4463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64088" y="891187"/>
              <a:ext cx="2626109" cy="3425879"/>
            </a:xfrm>
            <a:custGeom>
              <a:avLst/>
              <a:gdLst/>
              <a:ahLst/>
              <a:cxnLst/>
              <a:rect r="r" b="b" t="t" l="l"/>
              <a:pathLst>
                <a:path h="3425879" w="2626109">
                  <a:moveTo>
                    <a:pt x="0" y="0"/>
                  </a:moveTo>
                  <a:lnTo>
                    <a:pt x="2626109" y="0"/>
                  </a:lnTo>
                  <a:lnTo>
                    <a:pt x="2626109" y="3425879"/>
                  </a:lnTo>
                  <a:lnTo>
                    <a:pt x="0" y="3425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443600" y="3983922"/>
              <a:ext cx="561438" cy="186717"/>
            </a:xfrm>
            <a:custGeom>
              <a:avLst/>
              <a:gdLst/>
              <a:ahLst/>
              <a:cxnLst/>
              <a:rect r="r" b="b" t="t" l="l"/>
              <a:pathLst>
                <a:path h="186717" w="561438">
                  <a:moveTo>
                    <a:pt x="0" y="0"/>
                  </a:moveTo>
                  <a:lnTo>
                    <a:pt x="561438" y="0"/>
                  </a:lnTo>
                  <a:lnTo>
                    <a:pt x="561438" y="186717"/>
                  </a:lnTo>
                  <a:lnTo>
                    <a:pt x="0" y="186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1572" t="-125568" r="-82971" b="-16031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065011" y="4609365"/>
            <a:ext cx="4664293" cy="1773876"/>
            <a:chOff x="0" y="0"/>
            <a:chExt cx="834510" cy="3173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598" y="0"/>
                  </a:moveTo>
                  <a:lnTo>
                    <a:pt x="817912" y="0"/>
                  </a:lnTo>
                  <a:cubicBezTo>
                    <a:pt x="822314" y="0"/>
                    <a:pt x="826536" y="1749"/>
                    <a:pt x="829649" y="4862"/>
                  </a:cubicBezTo>
                  <a:cubicBezTo>
                    <a:pt x="832762" y="7974"/>
                    <a:pt x="834510" y="12196"/>
                    <a:pt x="834510" y="16598"/>
                  </a:cubicBezTo>
                  <a:lnTo>
                    <a:pt x="834510" y="300774"/>
                  </a:lnTo>
                  <a:cubicBezTo>
                    <a:pt x="834510" y="309941"/>
                    <a:pt x="827079" y="317372"/>
                    <a:pt x="817912" y="317372"/>
                  </a:cubicBezTo>
                  <a:lnTo>
                    <a:pt x="16598" y="317372"/>
                  </a:lnTo>
                  <a:cubicBezTo>
                    <a:pt x="7431" y="317372"/>
                    <a:pt x="0" y="309941"/>
                    <a:pt x="0" y="300774"/>
                  </a:cubicBezTo>
                  <a:lnTo>
                    <a:pt x="0" y="16598"/>
                  </a:lnTo>
                  <a:cubicBezTo>
                    <a:pt x="0" y="7431"/>
                    <a:pt x="7431" y="0"/>
                    <a:pt x="165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065011" y="2567773"/>
            <a:ext cx="4664293" cy="1773876"/>
            <a:chOff x="0" y="0"/>
            <a:chExt cx="834510" cy="31737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598" y="0"/>
                  </a:moveTo>
                  <a:lnTo>
                    <a:pt x="817912" y="0"/>
                  </a:lnTo>
                  <a:cubicBezTo>
                    <a:pt x="822314" y="0"/>
                    <a:pt x="826536" y="1749"/>
                    <a:pt x="829649" y="4862"/>
                  </a:cubicBezTo>
                  <a:cubicBezTo>
                    <a:pt x="832762" y="7974"/>
                    <a:pt x="834510" y="12196"/>
                    <a:pt x="834510" y="16598"/>
                  </a:cubicBezTo>
                  <a:lnTo>
                    <a:pt x="834510" y="300774"/>
                  </a:lnTo>
                  <a:cubicBezTo>
                    <a:pt x="834510" y="309941"/>
                    <a:pt x="827079" y="317372"/>
                    <a:pt x="817912" y="317372"/>
                  </a:cubicBezTo>
                  <a:lnTo>
                    <a:pt x="16598" y="317372"/>
                  </a:lnTo>
                  <a:cubicBezTo>
                    <a:pt x="7431" y="317372"/>
                    <a:pt x="0" y="309941"/>
                    <a:pt x="0" y="300774"/>
                  </a:cubicBezTo>
                  <a:lnTo>
                    <a:pt x="0" y="16598"/>
                  </a:lnTo>
                  <a:cubicBezTo>
                    <a:pt x="0" y="7431"/>
                    <a:pt x="7431" y="0"/>
                    <a:pt x="165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178632" y="2645052"/>
            <a:ext cx="530296" cy="499021"/>
            <a:chOff x="0" y="0"/>
            <a:chExt cx="95438" cy="8980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218410" y="4692464"/>
            <a:ext cx="530296" cy="499021"/>
            <a:chOff x="0" y="0"/>
            <a:chExt cx="95438" cy="8980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B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951391" y="6736743"/>
            <a:ext cx="4664293" cy="1992888"/>
            <a:chOff x="0" y="0"/>
            <a:chExt cx="6219057" cy="265718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292017"/>
              <a:ext cx="6219057" cy="2365167"/>
              <a:chOff x="0" y="0"/>
              <a:chExt cx="834510" cy="317372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34510" cy="317372"/>
              </a:xfrm>
              <a:custGeom>
                <a:avLst/>
                <a:gdLst/>
                <a:ahLst/>
                <a:cxnLst/>
                <a:rect r="r" b="b" t="t" l="l"/>
                <a:pathLst>
                  <a:path h="317372" w="834510">
                    <a:moveTo>
                      <a:pt x="16696" y="0"/>
                    </a:moveTo>
                    <a:lnTo>
                      <a:pt x="817814" y="0"/>
                    </a:lnTo>
                    <a:cubicBezTo>
                      <a:pt x="822242" y="0"/>
                      <a:pt x="826489" y="1759"/>
                      <a:pt x="829620" y="4890"/>
                    </a:cubicBezTo>
                    <a:cubicBezTo>
                      <a:pt x="832751" y="8021"/>
                      <a:pt x="834510" y="12268"/>
                      <a:pt x="834510" y="16696"/>
                    </a:cubicBezTo>
                    <a:lnTo>
                      <a:pt x="834510" y="300676"/>
                    </a:lnTo>
                    <a:cubicBezTo>
                      <a:pt x="834510" y="309897"/>
                      <a:pt x="827035" y="317372"/>
                      <a:pt x="817814" y="317372"/>
                    </a:cubicBezTo>
                    <a:lnTo>
                      <a:pt x="16696" y="317372"/>
                    </a:lnTo>
                    <a:cubicBezTo>
                      <a:pt x="7475" y="317372"/>
                      <a:pt x="0" y="309897"/>
                      <a:pt x="0" y="300676"/>
                    </a:cubicBezTo>
                    <a:lnTo>
                      <a:pt x="0" y="16696"/>
                    </a:lnTo>
                    <a:cubicBezTo>
                      <a:pt x="0" y="7475"/>
                      <a:pt x="7475" y="0"/>
                      <a:pt x="1669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47625"/>
                <a:ext cx="834510" cy="3649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16921" y="393091"/>
              <a:ext cx="711236" cy="669289"/>
              <a:chOff x="0" y="0"/>
              <a:chExt cx="95438" cy="8980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95438" cy="89809"/>
              </a:xfrm>
              <a:custGeom>
                <a:avLst/>
                <a:gdLst/>
                <a:ahLst/>
                <a:cxnLst/>
                <a:rect r="r" b="b" t="t" l="l"/>
                <a:pathLst>
                  <a:path h="89809" w="95438">
                    <a:moveTo>
                      <a:pt x="44905" y="0"/>
                    </a:moveTo>
                    <a:lnTo>
                      <a:pt x="50533" y="0"/>
                    </a:lnTo>
                    <a:cubicBezTo>
                      <a:pt x="75333" y="0"/>
                      <a:pt x="95438" y="20104"/>
                      <a:pt x="95438" y="44905"/>
                    </a:cubicBezTo>
                    <a:lnTo>
                      <a:pt x="95438" y="44905"/>
                    </a:lnTo>
                    <a:cubicBezTo>
                      <a:pt x="95438" y="69705"/>
                      <a:pt x="75333" y="89809"/>
                      <a:pt x="50533" y="89809"/>
                    </a:cubicBezTo>
                    <a:lnTo>
                      <a:pt x="44905" y="89809"/>
                    </a:lnTo>
                    <a:cubicBezTo>
                      <a:pt x="20104" y="89809"/>
                      <a:pt x="0" y="69705"/>
                      <a:pt x="0" y="44905"/>
                    </a:cubicBezTo>
                    <a:lnTo>
                      <a:pt x="0" y="44905"/>
                    </a:lnTo>
                    <a:cubicBezTo>
                      <a:pt x="0" y="20104"/>
                      <a:pt x="20104" y="0"/>
                      <a:pt x="4490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47625"/>
                <a:ext cx="95438" cy="137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192E59"/>
                    </a:solidFill>
                    <a:latin typeface="Roboto Bold"/>
                  </a:rPr>
                  <a:t>C</a:t>
                </a: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955908" y="488778"/>
              <a:ext cx="5102932" cy="418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7"/>
                </a:lnSpc>
              </a:pPr>
              <a:r>
                <a:rPr lang="en-US" sz="1862" spc="1">
                  <a:solidFill>
                    <a:srgbClr val="192E59"/>
                  </a:solidFill>
                  <a:latin typeface="Roboto Bold"/>
                </a:rPr>
                <a:t>Mobile App Payment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51494" y="1241334"/>
              <a:ext cx="4707822" cy="1287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7"/>
                </a:lnSpc>
              </a:pPr>
              <a:r>
                <a:rPr lang="en-US" sz="1862" spc="1">
                  <a:solidFill>
                    <a:srgbClr val="192E59"/>
                  </a:solidFill>
                  <a:latin typeface="Roboto Italics"/>
                </a:rPr>
                <a:t>Bank cardpayment via the FillnDrive Mobile Application (open to all) with Bluetooth</a:t>
              </a:r>
            </a:p>
          </p:txBody>
        </p: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4665696" y="0"/>
              <a:ext cx="1342913" cy="2657184"/>
              <a:chOff x="0" y="0"/>
              <a:chExt cx="2620010" cy="518414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r="r" b="b" t="t" l="l"/>
                <a:pathLst>
                  <a:path h="5132070" w="251333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185420" y="156210"/>
                <a:ext cx="2251710" cy="4876800"/>
              </a:xfrm>
              <a:custGeom>
                <a:avLst/>
                <a:gdLst/>
                <a:ahLst/>
                <a:cxnLst/>
                <a:rect r="r" b="b" t="t" l="l"/>
                <a:pathLst>
                  <a:path h="4876800" w="225171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1534" t="-13183" r="-13212" b="-11507"/>
                </a:stretch>
              </a:blipFill>
            </p:spPr>
          </p:sp>
          <p:sp>
            <p:nvSpPr>
              <p:cNvPr name="Freeform 34" id="34"/>
              <p:cNvSpPr/>
              <p:nvPr/>
            </p:nvSpPr>
            <p:spPr>
              <a:xfrm flipH="false" flipV="false" rot="0"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r="r" b="b" t="t" l="l"/>
                <a:pathLst>
                  <a:path h="43180" w="3479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 flipH="false" flipV="false" rot="0">
                <a:off x="1578312" y="187909"/>
                <a:ext cx="666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66636">
                    <a:moveTo>
                      <a:pt x="33318" y="51"/>
                    </a:moveTo>
                    <a:cubicBezTo>
                      <a:pt x="21941" y="0"/>
                      <a:pt x="11406" y="6040"/>
                      <a:pt x="5703" y="15885"/>
                    </a:cubicBezTo>
                    <a:cubicBezTo>
                      <a:pt x="0" y="25729"/>
                      <a:pt x="0" y="37873"/>
                      <a:pt x="5703" y="47717"/>
                    </a:cubicBezTo>
                    <a:cubicBezTo>
                      <a:pt x="11406" y="57562"/>
                      <a:pt x="21941" y="63602"/>
                      <a:pt x="33318" y="63551"/>
                    </a:cubicBezTo>
                    <a:cubicBezTo>
                      <a:pt x="44695" y="63602"/>
                      <a:pt x="55230" y="57562"/>
                      <a:pt x="60933" y="47717"/>
                    </a:cubicBezTo>
                    <a:cubicBezTo>
                      <a:pt x="66636" y="37873"/>
                      <a:pt x="66636" y="25729"/>
                      <a:pt x="60933" y="15885"/>
                    </a:cubicBezTo>
                    <a:cubicBezTo>
                      <a:pt x="55230" y="6040"/>
                      <a:pt x="44695" y="0"/>
                      <a:pt x="33318" y="51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685800"/>
                <a:ext cx="27940" cy="213360"/>
              </a:xfrm>
              <a:custGeom>
                <a:avLst/>
                <a:gdLst/>
                <a:ahLst/>
                <a:cxnLst/>
                <a:rect r="r" b="b" t="t" l="l"/>
                <a:pathLst>
                  <a:path h="213360" w="2794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1057910"/>
                <a:ext cx="27940" cy="384810"/>
              </a:xfrm>
              <a:custGeom>
                <a:avLst/>
                <a:gdLst/>
                <a:ahLst/>
                <a:cxnLst/>
                <a:rect r="r" b="b" t="t" l="l"/>
                <a:pathLst>
                  <a:path h="384810" w="2794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1526540"/>
                <a:ext cx="27940" cy="386080"/>
              </a:xfrm>
              <a:custGeom>
                <a:avLst/>
                <a:gdLst/>
                <a:ahLst/>
                <a:cxnLst/>
                <a:rect r="r" b="b" t="t" l="l"/>
                <a:pathLst>
                  <a:path h="386080" w="2794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39" id="39"/>
              <p:cNvSpPr/>
              <p:nvPr/>
            </p:nvSpPr>
            <p:spPr>
              <a:xfrm flipH="false" flipV="false" rot="0"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r="r" b="b" t="t" l="l"/>
                <a:pathLst>
                  <a:path h="618490" w="2794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40" id="40"/>
              <p:cNvSpPr/>
              <p:nvPr/>
            </p:nvSpPr>
            <p:spPr>
              <a:xfrm flipH="false" flipV="false" rot="0">
                <a:off x="27940" y="0"/>
                <a:ext cx="2564130" cy="5182870"/>
              </a:xfrm>
              <a:custGeom>
                <a:avLst/>
                <a:gdLst/>
                <a:ahLst/>
                <a:cxnLst/>
                <a:rect r="r" b="b" t="t" l="l"/>
                <a:pathLst>
                  <a:path h="5182870" w="256413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555555"/>
              </a:solidFill>
            </p:spPr>
          </p:sp>
        </p:grpSp>
      </p:grpSp>
      <p:sp>
        <p:nvSpPr>
          <p:cNvPr name="Freeform 41" id="41"/>
          <p:cNvSpPr/>
          <p:nvPr/>
        </p:nvSpPr>
        <p:spPr>
          <a:xfrm flipH="false" flipV="false" rot="0">
            <a:off x="7375727" y="4486157"/>
            <a:ext cx="1933043" cy="3885037"/>
          </a:xfrm>
          <a:custGeom>
            <a:avLst/>
            <a:gdLst/>
            <a:ahLst/>
            <a:cxnLst/>
            <a:rect r="r" b="b" t="t" l="l"/>
            <a:pathLst>
              <a:path h="3885037" w="1933043">
                <a:moveTo>
                  <a:pt x="0" y="0"/>
                </a:moveTo>
                <a:lnTo>
                  <a:pt x="1933043" y="0"/>
                </a:lnTo>
                <a:lnTo>
                  <a:pt x="1933043" y="3885037"/>
                </a:lnTo>
                <a:lnTo>
                  <a:pt x="0" y="38850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396239" y="5324613"/>
            <a:ext cx="839650" cy="1119928"/>
          </a:xfrm>
          <a:custGeom>
            <a:avLst/>
            <a:gdLst/>
            <a:ahLst/>
            <a:cxnLst/>
            <a:rect r="r" b="b" t="t" l="l"/>
            <a:pathLst>
              <a:path h="1119928" w="839650">
                <a:moveTo>
                  <a:pt x="0" y="0"/>
                </a:moveTo>
                <a:lnTo>
                  <a:pt x="839650" y="0"/>
                </a:lnTo>
                <a:lnTo>
                  <a:pt x="839650" y="1119928"/>
                </a:lnTo>
                <a:lnTo>
                  <a:pt x="0" y="11199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4512165" y="6428675"/>
            <a:ext cx="607797" cy="571951"/>
            <a:chOff x="0" y="0"/>
            <a:chExt cx="95438" cy="89809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A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8125686" y="6621639"/>
            <a:ext cx="607797" cy="571951"/>
            <a:chOff x="0" y="0"/>
            <a:chExt cx="95438" cy="8980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B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3258923" y="4046035"/>
            <a:ext cx="607797" cy="571951"/>
            <a:chOff x="0" y="0"/>
            <a:chExt cx="95438" cy="8980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C</a:t>
              </a:r>
            </a:p>
          </p:txBody>
        </p:sp>
      </p:grpSp>
      <p:sp>
        <p:nvSpPr>
          <p:cNvPr name="AutoShape 52" id="52"/>
          <p:cNvSpPr/>
          <p:nvPr/>
        </p:nvSpPr>
        <p:spPr>
          <a:xfrm>
            <a:off x="3866720" y="4332010"/>
            <a:ext cx="949344" cy="571951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3" id="53"/>
          <p:cNvSpPr/>
          <p:nvPr/>
        </p:nvSpPr>
        <p:spPr>
          <a:xfrm flipV="true">
            <a:off x="5896553" y="7515073"/>
            <a:ext cx="2082038" cy="10917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4" id="54"/>
          <p:cNvSpPr/>
          <p:nvPr/>
        </p:nvSpPr>
        <p:spPr>
          <a:xfrm flipV="true">
            <a:off x="5896496" y="5243214"/>
            <a:ext cx="0" cy="2277317"/>
          </a:xfrm>
          <a:prstGeom prst="line">
            <a:avLst/>
          </a:prstGeom>
          <a:ln cap="flat" w="19050">
            <a:solidFill>
              <a:srgbClr val="192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5" id="55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Payment means for Public Stations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784942" y="2707706"/>
            <a:ext cx="3827199" cy="326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Bold"/>
              </a:rPr>
              <a:t>Integrated bank card reader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1175089" y="3267854"/>
            <a:ext cx="4437052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Bank card reader proposed by FillnDrive, thanks to a strategic supply agreement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1178632" y="5323397"/>
            <a:ext cx="4437052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Card reader connected to the VCID via IFSF/LON (Bank Card + Fuel/fleet Card)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788485" y="4755118"/>
            <a:ext cx="3827199" cy="326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Bold"/>
              </a:rPr>
              <a:t>Output Terminal/ </a:t>
            </a:r>
            <a:r>
              <a:rPr lang="en-US" sz="1862" spc="1">
                <a:solidFill>
                  <a:srgbClr val="192E59"/>
                </a:solidFill>
                <a:latin typeface="Roboto Bold"/>
              </a:rPr>
              <a:t>at the Shop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4084056" y="8159177"/>
            <a:ext cx="2071812" cy="50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7"/>
              </a:lnSpc>
            </a:pPr>
            <a:r>
              <a:rPr lang="en-US" sz="1434" spc="1">
                <a:solidFill>
                  <a:srgbClr val="192E59"/>
                </a:solidFill>
                <a:latin typeface="Roboto Bold Italics"/>
              </a:rPr>
              <a:t>Dispenser with a FillnDrive VCID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6053875" y="7212322"/>
            <a:ext cx="2071812" cy="55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7"/>
              </a:lnSpc>
            </a:pPr>
            <a:r>
              <a:rPr lang="en-US" sz="1434">
                <a:solidFill>
                  <a:srgbClr val="192E59"/>
                </a:solidFill>
                <a:latin typeface="Roboto Bold Italics"/>
              </a:rPr>
              <a:t>LON Cable </a:t>
            </a:r>
          </a:p>
          <a:p>
            <a:pPr algn="ctr">
              <a:lnSpc>
                <a:spcPts val="2237"/>
              </a:lnSpc>
            </a:pPr>
            <a:r>
              <a:rPr lang="en-US" sz="1434">
                <a:solidFill>
                  <a:srgbClr val="192E59"/>
                </a:solidFill>
                <a:latin typeface="Roboto Bold Italics"/>
              </a:rPr>
              <a:t>IFSF Protocol 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7393679" y="8159177"/>
            <a:ext cx="2071812" cy="50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7"/>
              </a:lnSpc>
            </a:pPr>
            <a:r>
              <a:rPr lang="en-US" sz="1434" spc="1">
                <a:solidFill>
                  <a:srgbClr val="192E59"/>
                </a:solidFill>
                <a:latin typeface="Roboto Bold Italics"/>
              </a:rPr>
              <a:t>OutPut Payment </a:t>
            </a:r>
          </a:p>
          <a:p>
            <a:pPr algn="ctr">
              <a:lnSpc>
                <a:spcPts val="2007"/>
              </a:lnSpc>
            </a:pPr>
            <a:r>
              <a:rPr lang="en-US" sz="1434" spc="1">
                <a:solidFill>
                  <a:srgbClr val="192E59"/>
                </a:solidFill>
                <a:latin typeface="Roboto Bold Italics"/>
              </a:rPr>
              <a:t>Terminal</a:t>
            </a:r>
          </a:p>
        </p:txBody>
      </p:sp>
      <p:grpSp>
        <p:nvGrpSpPr>
          <p:cNvPr name="Group 63" id="63"/>
          <p:cNvGrpSpPr/>
          <p:nvPr/>
        </p:nvGrpSpPr>
        <p:grpSpPr>
          <a:xfrm rot="0">
            <a:off x="10974670" y="2430201"/>
            <a:ext cx="4844975" cy="4134080"/>
            <a:chOff x="0" y="0"/>
            <a:chExt cx="866837" cy="739647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866837" cy="739647"/>
            </a:xfrm>
            <a:custGeom>
              <a:avLst/>
              <a:gdLst/>
              <a:ahLst/>
              <a:cxnLst/>
              <a:rect r="r" b="b" t="t" l="l"/>
              <a:pathLst>
                <a:path h="739647" w="866837">
                  <a:moveTo>
                    <a:pt x="15979" y="0"/>
                  </a:moveTo>
                  <a:lnTo>
                    <a:pt x="850858" y="0"/>
                  </a:lnTo>
                  <a:cubicBezTo>
                    <a:pt x="859683" y="0"/>
                    <a:pt x="866837" y="7154"/>
                    <a:pt x="866837" y="15979"/>
                  </a:cubicBezTo>
                  <a:lnTo>
                    <a:pt x="866837" y="723668"/>
                  </a:lnTo>
                  <a:cubicBezTo>
                    <a:pt x="866837" y="732493"/>
                    <a:pt x="859683" y="739647"/>
                    <a:pt x="850858" y="739647"/>
                  </a:cubicBezTo>
                  <a:lnTo>
                    <a:pt x="15979" y="739647"/>
                  </a:lnTo>
                  <a:cubicBezTo>
                    <a:pt x="11741" y="739647"/>
                    <a:pt x="7677" y="737964"/>
                    <a:pt x="4680" y="734967"/>
                  </a:cubicBezTo>
                  <a:cubicBezTo>
                    <a:pt x="1684" y="731971"/>
                    <a:pt x="0" y="727906"/>
                    <a:pt x="0" y="723668"/>
                  </a:cubicBezTo>
                  <a:lnTo>
                    <a:pt x="0" y="15979"/>
                  </a:lnTo>
                  <a:cubicBezTo>
                    <a:pt x="0" y="7154"/>
                    <a:pt x="7154" y="0"/>
                    <a:pt x="159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47625"/>
              <a:ext cx="866837" cy="787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1542018" y="2115235"/>
            <a:ext cx="3703195" cy="395783"/>
            <a:chOff x="0" y="0"/>
            <a:chExt cx="662556" cy="70811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662556" cy="70811"/>
            </a:xfrm>
            <a:custGeom>
              <a:avLst/>
              <a:gdLst/>
              <a:ahLst/>
              <a:cxnLst/>
              <a:rect r="r" b="b" t="t" l="l"/>
              <a:pathLst>
                <a:path h="70811" w="662556">
                  <a:moveTo>
                    <a:pt x="31359" y="0"/>
                  </a:moveTo>
                  <a:lnTo>
                    <a:pt x="631197" y="0"/>
                  </a:lnTo>
                  <a:cubicBezTo>
                    <a:pt x="648516" y="0"/>
                    <a:pt x="662556" y="14040"/>
                    <a:pt x="662556" y="31359"/>
                  </a:cubicBezTo>
                  <a:lnTo>
                    <a:pt x="662556" y="39452"/>
                  </a:lnTo>
                  <a:cubicBezTo>
                    <a:pt x="662556" y="56771"/>
                    <a:pt x="648516" y="70811"/>
                    <a:pt x="631197" y="70811"/>
                  </a:cubicBezTo>
                  <a:lnTo>
                    <a:pt x="31359" y="70811"/>
                  </a:lnTo>
                  <a:cubicBezTo>
                    <a:pt x="14040" y="70811"/>
                    <a:pt x="0" y="56771"/>
                    <a:pt x="0" y="39452"/>
                  </a:cubicBezTo>
                  <a:lnTo>
                    <a:pt x="0" y="31359"/>
                  </a:lnTo>
                  <a:cubicBezTo>
                    <a:pt x="0" y="14040"/>
                    <a:pt x="14040" y="0"/>
                    <a:pt x="31359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47625"/>
              <a:ext cx="662556" cy="118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69" id="69"/>
          <p:cNvSpPr txBox="true"/>
          <p:nvPr/>
        </p:nvSpPr>
        <p:spPr>
          <a:xfrm rot="0">
            <a:off x="11483558" y="2126270"/>
            <a:ext cx="3827199" cy="326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7"/>
              </a:lnSpc>
            </a:pPr>
            <a:r>
              <a:rPr lang="en-US" sz="1862" spc="1">
                <a:solidFill>
                  <a:srgbClr val="FFFFFF"/>
                </a:solidFill>
                <a:latin typeface="Roboto Italics"/>
              </a:rPr>
              <a:t>Physical Solutions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155384" y="2567773"/>
            <a:ext cx="4664293" cy="1992888"/>
            <a:chOff x="0" y="0"/>
            <a:chExt cx="6219057" cy="265718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292017"/>
              <a:ext cx="6219057" cy="2365167"/>
              <a:chOff x="0" y="0"/>
              <a:chExt cx="834510" cy="3173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34510" cy="317372"/>
              </a:xfrm>
              <a:custGeom>
                <a:avLst/>
                <a:gdLst/>
                <a:ahLst/>
                <a:cxnLst/>
                <a:rect r="r" b="b" t="t" l="l"/>
                <a:pathLst>
                  <a:path h="317372" w="834510">
                    <a:moveTo>
                      <a:pt x="16696" y="0"/>
                    </a:moveTo>
                    <a:lnTo>
                      <a:pt x="817814" y="0"/>
                    </a:lnTo>
                    <a:cubicBezTo>
                      <a:pt x="822242" y="0"/>
                      <a:pt x="826489" y="1759"/>
                      <a:pt x="829620" y="4890"/>
                    </a:cubicBezTo>
                    <a:cubicBezTo>
                      <a:pt x="832751" y="8021"/>
                      <a:pt x="834510" y="12268"/>
                      <a:pt x="834510" y="16696"/>
                    </a:cubicBezTo>
                    <a:lnTo>
                      <a:pt x="834510" y="300676"/>
                    </a:lnTo>
                    <a:cubicBezTo>
                      <a:pt x="834510" y="309897"/>
                      <a:pt x="827035" y="317372"/>
                      <a:pt x="817814" y="317372"/>
                    </a:cubicBezTo>
                    <a:lnTo>
                      <a:pt x="16696" y="317372"/>
                    </a:lnTo>
                    <a:cubicBezTo>
                      <a:pt x="7475" y="317372"/>
                      <a:pt x="0" y="309897"/>
                      <a:pt x="0" y="300676"/>
                    </a:cubicBezTo>
                    <a:lnTo>
                      <a:pt x="0" y="16696"/>
                    </a:lnTo>
                    <a:cubicBezTo>
                      <a:pt x="0" y="7475"/>
                      <a:pt x="7475" y="0"/>
                      <a:pt x="1669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834510" cy="3649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16921" y="393091"/>
              <a:ext cx="711236" cy="669289"/>
              <a:chOff x="0" y="0"/>
              <a:chExt cx="95438" cy="8980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38" cy="89809"/>
              </a:xfrm>
              <a:custGeom>
                <a:avLst/>
                <a:gdLst/>
                <a:ahLst/>
                <a:cxnLst/>
                <a:rect r="r" b="b" t="t" l="l"/>
                <a:pathLst>
                  <a:path h="89809" w="95438">
                    <a:moveTo>
                      <a:pt x="44905" y="0"/>
                    </a:moveTo>
                    <a:lnTo>
                      <a:pt x="50533" y="0"/>
                    </a:lnTo>
                    <a:cubicBezTo>
                      <a:pt x="75333" y="0"/>
                      <a:pt x="95438" y="20104"/>
                      <a:pt x="95438" y="44905"/>
                    </a:cubicBezTo>
                    <a:lnTo>
                      <a:pt x="95438" y="44905"/>
                    </a:lnTo>
                    <a:cubicBezTo>
                      <a:pt x="95438" y="69705"/>
                      <a:pt x="75333" y="89809"/>
                      <a:pt x="50533" y="89809"/>
                    </a:cubicBezTo>
                    <a:lnTo>
                      <a:pt x="44905" y="89809"/>
                    </a:lnTo>
                    <a:cubicBezTo>
                      <a:pt x="20104" y="89809"/>
                      <a:pt x="0" y="69705"/>
                      <a:pt x="0" y="44905"/>
                    </a:cubicBezTo>
                    <a:lnTo>
                      <a:pt x="0" y="44905"/>
                    </a:lnTo>
                    <a:cubicBezTo>
                      <a:pt x="0" y="20104"/>
                      <a:pt x="20104" y="0"/>
                      <a:pt x="4490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95438" cy="137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192E59"/>
                    </a:solidFill>
                    <a:latin typeface="Roboto Bold"/>
                  </a:rPr>
                  <a:t>C</a:t>
                </a: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955908" y="488778"/>
              <a:ext cx="5102932" cy="418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7"/>
                </a:lnSpc>
              </a:pPr>
              <a:r>
                <a:rPr lang="en-US" sz="1862" spc="1">
                  <a:solidFill>
                    <a:srgbClr val="192E59"/>
                  </a:solidFill>
                  <a:latin typeface="Roboto Bold"/>
                </a:rPr>
                <a:t>Mobile App Payment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51494" y="1241334"/>
              <a:ext cx="4707822" cy="1287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7"/>
                </a:lnSpc>
              </a:pPr>
              <a:r>
                <a:rPr lang="en-US" sz="1862" spc="1">
                  <a:solidFill>
                    <a:srgbClr val="192E59"/>
                  </a:solidFill>
                  <a:latin typeface="Roboto Italics"/>
                </a:rPr>
                <a:t>Bank cardpayment via the FillnDrive Mobile Application (open to all) with Bluetooth</a:t>
              </a:r>
            </a:p>
          </p:txBody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4665696" y="0"/>
              <a:ext cx="1342913" cy="2657184"/>
              <a:chOff x="0" y="0"/>
              <a:chExt cx="2620010" cy="518414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r="r" b="b" t="t" l="l"/>
                <a:pathLst>
                  <a:path h="5132070" w="251333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185420" y="156210"/>
                <a:ext cx="2251710" cy="4876800"/>
              </a:xfrm>
              <a:custGeom>
                <a:avLst/>
                <a:gdLst/>
                <a:ahLst/>
                <a:cxnLst/>
                <a:rect r="r" b="b" t="t" l="l"/>
                <a:pathLst>
                  <a:path h="4876800" w="225171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1534" t="-13183" r="-13212" b="-11507"/>
                </a:stretch>
              </a:blip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r="r" b="b" t="t" l="l"/>
                <a:pathLst>
                  <a:path h="43180" w="3479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578312" y="187909"/>
                <a:ext cx="666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66636">
                    <a:moveTo>
                      <a:pt x="33318" y="51"/>
                    </a:moveTo>
                    <a:cubicBezTo>
                      <a:pt x="21941" y="0"/>
                      <a:pt x="11406" y="6040"/>
                      <a:pt x="5703" y="15885"/>
                    </a:cubicBezTo>
                    <a:cubicBezTo>
                      <a:pt x="0" y="25729"/>
                      <a:pt x="0" y="37873"/>
                      <a:pt x="5703" y="47717"/>
                    </a:cubicBezTo>
                    <a:cubicBezTo>
                      <a:pt x="11406" y="57562"/>
                      <a:pt x="21941" y="63602"/>
                      <a:pt x="33318" y="63551"/>
                    </a:cubicBezTo>
                    <a:cubicBezTo>
                      <a:pt x="44695" y="63602"/>
                      <a:pt x="55230" y="57562"/>
                      <a:pt x="60933" y="47717"/>
                    </a:cubicBezTo>
                    <a:cubicBezTo>
                      <a:pt x="66636" y="37873"/>
                      <a:pt x="66636" y="25729"/>
                      <a:pt x="60933" y="15885"/>
                    </a:cubicBezTo>
                    <a:cubicBezTo>
                      <a:pt x="55230" y="6040"/>
                      <a:pt x="44695" y="0"/>
                      <a:pt x="33318" y="51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685800"/>
                <a:ext cx="27940" cy="213360"/>
              </a:xfrm>
              <a:custGeom>
                <a:avLst/>
                <a:gdLst/>
                <a:ahLst/>
                <a:cxnLst/>
                <a:rect r="r" b="b" t="t" l="l"/>
                <a:pathLst>
                  <a:path h="213360" w="2794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1057910"/>
                <a:ext cx="27940" cy="384810"/>
              </a:xfrm>
              <a:custGeom>
                <a:avLst/>
                <a:gdLst/>
                <a:ahLst/>
                <a:cxnLst/>
                <a:rect r="r" b="b" t="t" l="l"/>
                <a:pathLst>
                  <a:path h="384810" w="2794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1526540"/>
                <a:ext cx="27940" cy="386080"/>
              </a:xfrm>
              <a:custGeom>
                <a:avLst/>
                <a:gdLst/>
                <a:ahLst/>
                <a:cxnLst/>
                <a:rect r="r" b="b" t="t" l="l"/>
                <a:pathLst>
                  <a:path h="386080" w="2794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r="r" b="b" t="t" l="l"/>
                <a:pathLst>
                  <a:path h="618490" w="2794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27940" y="0"/>
                <a:ext cx="2564130" cy="5182870"/>
              </a:xfrm>
              <a:custGeom>
                <a:avLst/>
                <a:gdLst/>
                <a:ahLst/>
                <a:cxnLst/>
                <a:rect r="r" b="b" t="t" l="l"/>
                <a:pathLst>
                  <a:path h="5182870" w="256413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555555"/>
              </a:solidFill>
            </p:spPr>
          </p:sp>
        </p:grpSp>
      </p:grpSp>
      <p:sp>
        <p:nvSpPr>
          <p:cNvPr name="TextBox 25" id="25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Selling models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5415059" y="2402762"/>
            <a:ext cx="4844975" cy="4365974"/>
            <a:chOff x="0" y="0"/>
            <a:chExt cx="866837" cy="78113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66837" cy="781137"/>
            </a:xfrm>
            <a:custGeom>
              <a:avLst/>
              <a:gdLst/>
              <a:ahLst/>
              <a:cxnLst/>
              <a:rect r="r" b="b" t="t" l="l"/>
              <a:pathLst>
                <a:path h="781137" w="866837">
                  <a:moveTo>
                    <a:pt x="15979" y="0"/>
                  </a:moveTo>
                  <a:lnTo>
                    <a:pt x="850858" y="0"/>
                  </a:lnTo>
                  <a:cubicBezTo>
                    <a:pt x="859683" y="0"/>
                    <a:pt x="866837" y="7154"/>
                    <a:pt x="866837" y="15979"/>
                  </a:cubicBezTo>
                  <a:lnTo>
                    <a:pt x="866837" y="765158"/>
                  </a:lnTo>
                  <a:cubicBezTo>
                    <a:pt x="866837" y="773983"/>
                    <a:pt x="859683" y="781137"/>
                    <a:pt x="850858" y="781137"/>
                  </a:cubicBezTo>
                  <a:lnTo>
                    <a:pt x="15979" y="781137"/>
                  </a:lnTo>
                  <a:cubicBezTo>
                    <a:pt x="11741" y="781137"/>
                    <a:pt x="7677" y="779453"/>
                    <a:pt x="4680" y="776457"/>
                  </a:cubicBezTo>
                  <a:cubicBezTo>
                    <a:pt x="1684" y="773460"/>
                    <a:pt x="0" y="769395"/>
                    <a:pt x="0" y="765158"/>
                  </a:cubicBezTo>
                  <a:lnTo>
                    <a:pt x="0" y="15979"/>
                  </a:lnTo>
                  <a:cubicBezTo>
                    <a:pt x="0" y="7154"/>
                    <a:pt x="7154" y="0"/>
                    <a:pt x="159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866837" cy="8287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727269" y="2171990"/>
            <a:ext cx="4220555" cy="395783"/>
            <a:chOff x="0" y="0"/>
            <a:chExt cx="5627406" cy="52771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5627406" cy="527710"/>
              <a:chOff x="0" y="0"/>
              <a:chExt cx="755119" cy="70811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755119" cy="70811"/>
              </a:xfrm>
              <a:custGeom>
                <a:avLst/>
                <a:gdLst/>
                <a:ahLst/>
                <a:cxnLst/>
                <a:rect r="r" b="b" t="t" l="l"/>
                <a:pathLst>
                  <a:path h="70811" w="755119">
                    <a:moveTo>
                      <a:pt x="20178" y="0"/>
                    </a:moveTo>
                    <a:lnTo>
                      <a:pt x="734941" y="0"/>
                    </a:lnTo>
                    <a:cubicBezTo>
                      <a:pt x="746085" y="0"/>
                      <a:pt x="755119" y="9034"/>
                      <a:pt x="755119" y="20178"/>
                    </a:cubicBezTo>
                    <a:lnTo>
                      <a:pt x="755119" y="50634"/>
                    </a:lnTo>
                    <a:cubicBezTo>
                      <a:pt x="755119" y="61777"/>
                      <a:pt x="746085" y="70811"/>
                      <a:pt x="734941" y="70811"/>
                    </a:cubicBezTo>
                    <a:lnTo>
                      <a:pt x="20178" y="70811"/>
                    </a:lnTo>
                    <a:cubicBezTo>
                      <a:pt x="9034" y="70811"/>
                      <a:pt x="0" y="61777"/>
                      <a:pt x="0" y="50634"/>
                    </a:cubicBezTo>
                    <a:lnTo>
                      <a:pt x="0" y="20178"/>
                    </a:lnTo>
                    <a:cubicBezTo>
                      <a:pt x="0" y="9034"/>
                      <a:pt x="9034" y="0"/>
                      <a:pt x="20178" y="0"/>
                    </a:cubicBezTo>
                    <a:close/>
                  </a:path>
                </a:pathLst>
              </a:custGeom>
              <a:solidFill>
                <a:srgbClr val="192E59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47625"/>
                <a:ext cx="755119" cy="1184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252179" y="30588"/>
              <a:ext cx="5102932" cy="418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07"/>
                </a:lnSpc>
              </a:pPr>
              <a:r>
                <a:rPr lang="en-US" sz="1862" spc="1">
                  <a:solidFill>
                    <a:srgbClr val="FFFFFF"/>
                  </a:solidFill>
                  <a:latin typeface="Roboto Italics"/>
                </a:rPr>
                <a:t>Dispenser manufacturer subscription 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611210" y="2944008"/>
            <a:ext cx="2998871" cy="5458254"/>
            <a:chOff x="0" y="0"/>
            <a:chExt cx="3998495" cy="727767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998495" cy="7277672"/>
            </a:xfrm>
            <a:custGeom>
              <a:avLst/>
              <a:gdLst/>
              <a:ahLst/>
              <a:cxnLst/>
              <a:rect r="r" b="b" t="t" l="l"/>
              <a:pathLst>
                <a:path h="7277672" w="3998495">
                  <a:moveTo>
                    <a:pt x="0" y="0"/>
                  </a:moveTo>
                  <a:lnTo>
                    <a:pt x="3998495" y="0"/>
                  </a:lnTo>
                  <a:lnTo>
                    <a:pt x="3998495" y="7277672"/>
                  </a:lnTo>
                  <a:lnTo>
                    <a:pt x="0" y="7277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63" t="0" r="-4463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579410" y="777551"/>
              <a:ext cx="2291251" cy="2989041"/>
            </a:xfrm>
            <a:custGeom>
              <a:avLst/>
              <a:gdLst/>
              <a:ahLst/>
              <a:cxnLst/>
              <a:rect r="r" b="b" t="t" l="l"/>
              <a:pathLst>
                <a:path h="2989041" w="2291251">
                  <a:moveTo>
                    <a:pt x="0" y="0"/>
                  </a:moveTo>
                  <a:lnTo>
                    <a:pt x="2291251" y="0"/>
                  </a:lnTo>
                  <a:lnTo>
                    <a:pt x="2291251" y="2989041"/>
                  </a:lnTo>
                  <a:lnTo>
                    <a:pt x="0" y="2989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941783" y="1047960"/>
              <a:ext cx="1492591" cy="1946037"/>
            </a:xfrm>
            <a:custGeom>
              <a:avLst/>
              <a:gdLst/>
              <a:ahLst/>
              <a:cxnLst/>
              <a:rect r="r" b="b" t="t" l="l"/>
              <a:pathLst>
                <a:path h="1946037" w="1492591">
                  <a:moveTo>
                    <a:pt x="0" y="0"/>
                  </a:moveTo>
                  <a:lnTo>
                    <a:pt x="1492591" y="0"/>
                  </a:lnTo>
                  <a:lnTo>
                    <a:pt x="1492591" y="1946037"/>
                  </a:lnTo>
                  <a:lnTo>
                    <a:pt x="0" y="1946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132014" y="3475928"/>
              <a:ext cx="489848" cy="162908"/>
            </a:xfrm>
            <a:custGeom>
              <a:avLst/>
              <a:gdLst/>
              <a:ahLst/>
              <a:cxnLst/>
              <a:rect r="r" b="b" t="t" l="l"/>
              <a:pathLst>
                <a:path h="162908" w="489848">
                  <a:moveTo>
                    <a:pt x="0" y="0"/>
                  </a:moveTo>
                  <a:lnTo>
                    <a:pt x="489848" y="0"/>
                  </a:lnTo>
                  <a:lnTo>
                    <a:pt x="489848" y="162908"/>
                  </a:lnTo>
                  <a:lnTo>
                    <a:pt x="0" y="16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1572" t="-125568" r="-82971" b="-160313"/>
              </a:stretch>
            </a:blip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1905698" y="8364162"/>
            <a:ext cx="2071812" cy="50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7"/>
              </a:lnSpc>
            </a:pPr>
            <a:r>
              <a:rPr lang="en-US" sz="1434" spc="1">
                <a:solidFill>
                  <a:srgbClr val="192E59"/>
                </a:solidFill>
                <a:latin typeface="Roboto Bold Italics"/>
              </a:rPr>
              <a:t>Dispenser with a FillnDrive VCID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5505400" y="2835489"/>
            <a:ext cx="4664293" cy="1773876"/>
            <a:chOff x="0" y="0"/>
            <a:chExt cx="834510" cy="31737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598" y="0"/>
                  </a:moveTo>
                  <a:lnTo>
                    <a:pt x="817912" y="0"/>
                  </a:lnTo>
                  <a:cubicBezTo>
                    <a:pt x="822314" y="0"/>
                    <a:pt x="826536" y="1749"/>
                    <a:pt x="829649" y="4862"/>
                  </a:cubicBezTo>
                  <a:cubicBezTo>
                    <a:pt x="832762" y="7974"/>
                    <a:pt x="834510" y="12196"/>
                    <a:pt x="834510" y="16598"/>
                  </a:cubicBezTo>
                  <a:lnTo>
                    <a:pt x="834510" y="300774"/>
                  </a:lnTo>
                  <a:cubicBezTo>
                    <a:pt x="834510" y="309941"/>
                    <a:pt x="827079" y="317372"/>
                    <a:pt x="817912" y="317372"/>
                  </a:cubicBezTo>
                  <a:lnTo>
                    <a:pt x="16598" y="317372"/>
                  </a:lnTo>
                  <a:cubicBezTo>
                    <a:pt x="7431" y="317372"/>
                    <a:pt x="0" y="309941"/>
                    <a:pt x="0" y="300774"/>
                  </a:cubicBezTo>
                  <a:lnTo>
                    <a:pt x="0" y="16598"/>
                  </a:lnTo>
                  <a:cubicBezTo>
                    <a:pt x="0" y="7431"/>
                    <a:pt x="7431" y="0"/>
                    <a:pt x="165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615477" y="3065969"/>
            <a:ext cx="530296" cy="499021"/>
            <a:chOff x="0" y="0"/>
            <a:chExt cx="95438" cy="89809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A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6225330" y="2975422"/>
            <a:ext cx="3827199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Bold"/>
              </a:rPr>
              <a:t>VCID Easy Configuration Management Module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615477" y="3848597"/>
            <a:ext cx="4437052" cy="326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For Dispenser Manufacturer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5505400" y="4786197"/>
            <a:ext cx="4664293" cy="1773876"/>
            <a:chOff x="0" y="0"/>
            <a:chExt cx="834510" cy="31737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598" y="0"/>
                  </a:moveTo>
                  <a:lnTo>
                    <a:pt x="817912" y="0"/>
                  </a:lnTo>
                  <a:cubicBezTo>
                    <a:pt x="822314" y="0"/>
                    <a:pt x="826536" y="1749"/>
                    <a:pt x="829649" y="4862"/>
                  </a:cubicBezTo>
                  <a:cubicBezTo>
                    <a:pt x="832762" y="7974"/>
                    <a:pt x="834510" y="12196"/>
                    <a:pt x="834510" y="16598"/>
                  </a:cubicBezTo>
                  <a:lnTo>
                    <a:pt x="834510" y="300774"/>
                  </a:lnTo>
                  <a:cubicBezTo>
                    <a:pt x="834510" y="309941"/>
                    <a:pt x="827079" y="317372"/>
                    <a:pt x="817912" y="317372"/>
                  </a:cubicBezTo>
                  <a:lnTo>
                    <a:pt x="16598" y="317372"/>
                  </a:lnTo>
                  <a:cubicBezTo>
                    <a:pt x="7431" y="317372"/>
                    <a:pt x="0" y="309941"/>
                    <a:pt x="0" y="300774"/>
                  </a:cubicBezTo>
                  <a:lnTo>
                    <a:pt x="0" y="16598"/>
                  </a:lnTo>
                  <a:cubicBezTo>
                    <a:pt x="0" y="7431"/>
                    <a:pt x="7431" y="0"/>
                    <a:pt x="165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615477" y="5016677"/>
            <a:ext cx="530296" cy="499021"/>
            <a:chOff x="0" y="0"/>
            <a:chExt cx="95438" cy="8980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B</a:t>
              </a: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6225330" y="4926130"/>
            <a:ext cx="3827199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Bold"/>
              </a:rPr>
              <a:t>VCID Easy Configuration Management Module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615477" y="5799305"/>
            <a:ext cx="4437052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For Station Operator</a:t>
            </a:r>
          </a:p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Free activation for operator, upon request 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11155384" y="4786197"/>
            <a:ext cx="4636915" cy="1763464"/>
            <a:chOff x="0" y="0"/>
            <a:chExt cx="834510" cy="317372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300676"/>
                  </a:lnTo>
                  <a:cubicBezTo>
                    <a:pt x="834510" y="309897"/>
                    <a:pt x="827035" y="317372"/>
                    <a:pt x="817814" y="317372"/>
                  </a:cubicBezTo>
                  <a:lnTo>
                    <a:pt x="16696" y="317372"/>
                  </a:lnTo>
                  <a:cubicBezTo>
                    <a:pt x="7475" y="317372"/>
                    <a:pt x="0" y="309897"/>
                    <a:pt x="0" y="300676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1242560" y="4872913"/>
            <a:ext cx="530296" cy="499021"/>
            <a:chOff x="0" y="0"/>
            <a:chExt cx="95438" cy="89809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D</a:t>
              </a:r>
            </a:p>
          </p:txBody>
        </p:sp>
      </p:grpSp>
      <p:sp>
        <p:nvSpPr>
          <p:cNvPr name="TextBox 62" id="62"/>
          <p:cNvSpPr txBox="true"/>
          <p:nvPr/>
        </p:nvSpPr>
        <p:spPr>
          <a:xfrm rot="0">
            <a:off x="11849057" y="4938218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Private fleets refueling card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1268338" y="5552145"/>
            <a:ext cx="3933440" cy="63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Private Cards for registered fleet customer (Operator branding)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11155384" y="6768736"/>
            <a:ext cx="4636915" cy="1742444"/>
            <a:chOff x="0" y="0"/>
            <a:chExt cx="834510" cy="31358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34510" cy="313589"/>
            </a:xfrm>
            <a:custGeom>
              <a:avLst/>
              <a:gdLst/>
              <a:ahLst/>
              <a:cxnLst/>
              <a:rect r="r" b="b" t="t" l="l"/>
              <a:pathLst>
                <a:path h="313589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296893"/>
                  </a:lnTo>
                  <a:cubicBezTo>
                    <a:pt x="834510" y="306114"/>
                    <a:pt x="827035" y="313589"/>
                    <a:pt x="817814" y="313589"/>
                  </a:cubicBezTo>
                  <a:lnTo>
                    <a:pt x="16696" y="313589"/>
                  </a:lnTo>
                  <a:cubicBezTo>
                    <a:pt x="7475" y="313589"/>
                    <a:pt x="0" y="306114"/>
                    <a:pt x="0" y="296893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47625"/>
              <a:ext cx="834510" cy="361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1264816" y="6875000"/>
            <a:ext cx="530296" cy="499021"/>
            <a:chOff x="0" y="0"/>
            <a:chExt cx="95438" cy="8980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E</a:t>
              </a: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11874611" y="6947996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FillnDrive H2 Card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1268338" y="7422246"/>
            <a:ext cx="4411008" cy="96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Join the FillnDrive ecosystem (data, collaborative services, improve the driver UX even more)</a:t>
            </a:r>
          </a:p>
        </p:txBody>
      </p:sp>
      <p:grpSp>
        <p:nvGrpSpPr>
          <p:cNvPr name="Group 72" id="72"/>
          <p:cNvGrpSpPr/>
          <p:nvPr/>
        </p:nvGrpSpPr>
        <p:grpSpPr>
          <a:xfrm rot="0">
            <a:off x="11264816" y="2180615"/>
            <a:ext cx="4220555" cy="395783"/>
            <a:chOff x="0" y="0"/>
            <a:chExt cx="5627406" cy="527710"/>
          </a:xfrm>
        </p:grpSpPr>
        <p:grpSp>
          <p:nvGrpSpPr>
            <p:cNvPr name="Group 73" id="73"/>
            <p:cNvGrpSpPr/>
            <p:nvPr/>
          </p:nvGrpSpPr>
          <p:grpSpPr>
            <a:xfrm rot="0">
              <a:off x="0" y="0"/>
              <a:ext cx="5627406" cy="527710"/>
              <a:chOff x="0" y="0"/>
              <a:chExt cx="755119" cy="70811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5119" cy="70811"/>
              </a:xfrm>
              <a:custGeom>
                <a:avLst/>
                <a:gdLst/>
                <a:ahLst/>
                <a:cxnLst/>
                <a:rect r="r" b="b" t="t" l="l"/>
                <a:pathLst>
                  <a:path h="70811" w="755119">
                    <a:moveTo>
                      <a:pt x="20178" y="0"/>
                    </a:moveTo>
                    <a:lnTo>
                      <a:pt x="734941" y="0"/>
                    </a:lnTo>
                    <a:cubicBezTo>
                      <a:pt x="746085" y="0"/>
                      <a:pt x="755119" y="9034"/>
                      <a:pt x="755119" y="20178"/>
                    </a:cubicBezTo>
                    <a:lnTo>
                      <a:pt x="755119" y="50634"/>
                    </a:lnTo>
                    <a:cubicBezTo>
                      <a:pt x="755119" y="61777"/>
                      <a:pt x="746085" y="70811"/>
                      <a:pt x="734941" y="70811"/>
                    </a:cubicBezTo>
                    <a:lnTo>
                      <a:pt x="20178" y="70811"/>
                    </a:lnTo>
                    <a:cubicBezTo>
                      <a:pt x="9034" y="70811"/>
                      <a:pt x="0" y="61777"/>
                      <a:pt x="0" y="50634"/>
                    </a:cubicBezTo>
                    <a:lnTo>
                      <a:pt x="0" y="20178"/>
                    </a:lnTo>
                    <a:cubicBezTo>
                      <a:pt x="0" y="9034"/>
                      <a:pt x="9034" y="0"/>
                      <a:pt x="20178" y="0"/>
                    </a:cubicBezTo>
                    <a:close/>
                  </a:path>
                </a:pathLst>
              </a:custGeom>
              <a:solidFill>
                <a:srgbClr val="192E59"/>
              </a:solidFill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47625"/>
                <a:ext cx="755119" cy="1184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76" id="76"/>
            <p:cNvSpPr txBox="true"/>
            <p:nvPr/>
          </p:nvSpPr>
          <p:spPr>
            <a:xfrm rot="0">
              <a:off x="252179" y="30588"/>
              <a:ext cx="5102932" cy="418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07"/>
                </a:lnSpc>
              </a:pPr>
              <a:r>
                <a:rPr lang="en-US" sz="1862" spc="1">
                  <a:solidFill>
                    <a:srgbClr val="FFFFFF"/>
                  </a:solidFill>
                  <a:latin typeface="Roboto Italics"/>
                </a:rPr>
                <a:t>Operator subscription 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155384" y="2567773"/>
            <a:ext cx="4664293" cy="1992888"/>
            <a:chOff x="0" y="0"/>
            <a:chExt cx="6219057" cy="265718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292017"/>
              <a:ext cx="6219057" cy="2365167"/>
              <a:chOff x="0" y="0"/>
              <a:chExt cx="834510" cy="3173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34510" cy="317372"/>
              </a:xfrm>
              <a:custGeom>
                <a:avLst/>
                <a:gdLst/>
                <a:ahLst/>
                <a:cxnLst/>
                <a:rect r="r" b="b" t="t" l="l"/>
                <a:pathLst>
                  <a:path h="317372" w="834510">
                    <a:moveTo>
                      <a:pt x="16696" y="0"/>
                    </a:moveTo>
                    <a:lnTo>
                      <a:pt x="817814" y="0"/>
                    </a:lnTo>
                    <a:cubicBezTo>
                      <a:pt x="822242" y="0"/>
                      <a:pt x="826489" y="1759"/>
                      <a:pt x="829620" y="4890"/>
                    </a:cubicBezTo>
                    <a:cubicBezTo>
                      <a:pt x="832751" y="8021"/>
                      <a:pt x="834510" y="12268"/>
                      <a:pt x="834510" y="16696"/>
                    </a:cubicBezTo>
                    <a:lnTo>
                      <a:pt x="834510" y="300676"/>
                    </a:lnTo>
                    <a:cubicBezTo>
                      <a:pt x="834510" y="309897"/>
                      <a:pt x="827035" y="317372"/>
                      <a:pt x="817814" y="317372"/>
                    </a:cubicBezTo>
                    <a:lnTo>
                      <a:pt x="16696" y="317372"/>
                    </a:lnTo>
                    <a:cubicBezTo>
                      <a:pt x="7475" y="317372"/>
                      <a:pt x="0" y="309897"/>
                      <a:pt x="0" y="300676"/>
                    </a:cubicBezTo>
                    <a:lnTo>
                      <a:pt x="0" y="16696"/>
                    </a:lnTo>
                    <a:cubicBezTo>
                      <a:pt x="0" y="7475"/>
                      <a:pt x="7475" y="0"/>
                      <a:pt x="1669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834510" cy="3649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16921" y="393091"/>
              <a:ext cx="711236" cy="669289"/>
              <a:chOff x="0" y="0"/>
              <a:chExt cx="95438" cy="8980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38" cy="89809"/>
              </a:xfrm>
              <a:custGeom>
                <a:avLst/>
                <a:gdLst/>
                <a:ahLst/>
                <a:cxnLst/>
                <a:rect r="r" b="b" t="t" l="l"/>
                <a:pathLst>
                  <a:path h="89809" w="95438">
                    <a:moveTo>
                      <a:pt x="44905" y="0"/>
                    </a:moveTo>
                    <a:lnTo>
                      <a:pt x="50533" y="0"/>
                    </a:lnTo>
                    <a:cubicBezTo>
                      <a:pt x="75333" y="0"/>
                      <a:pt x="95438" y="20104"/>
                      <a:pt x="95438" y="44905"/>
                    </a:cubicBezTo>
                    <a:lnTo>
                      <a:pt x="95438" y="44905"/>
                    </a:lnTo>
                    <a:cubicBezTo>
                      <a:pt x="95438" y="69705"/>
                      <a:pt x="75333" y="89809"/>
                      <a:pt x="50533" y="89809"/>
                    </a:cubicBezTo>
                    <a:lnTo>
                      <a:pt x="44905" y="89809"/>
                    </a:lnTo>
                    <a:cubicBezTo>
                      <a:pt x="20104" y="89809"/>
                      <a:pt x="0" y="69705"/>
                      <a:pt x="0" y="44905"/>
                    </a:cubicBezTo>
                    <a:lnTo>
                      <a:pt x="0" y="44905"/>
                    </a:lnTo>
                    <a:cubicBezTo>
                      <a:pt x="0" y="20104"/>
                      <a:pt x="20104" y="0"/>
                      <a:pt x="4490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95438" cy="137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192E59"/>
                    </a:solidFill>
                    <a:latin typeface="Roboto Bold"/>
                  </a:rPr>
                  <a:t>C</a:t>
                </a: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955908" y="488778"/>
              <a:ext cx="5102932" cy="418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7"/>
                </a:lnSpc>
              </a:pPr>
              <a:r>
                <a:rPr lang="en-US" sz="1862" spc="1">
                  <a:solidFill>
                    <a:srgbClr val="192E59"/>
                  </a:solidFill>
                  <a:latin typeface="Roboto Bold"/>
                </a:rPr>
                <a:t>Mobile App Payment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51494" y="1241334"/>
              <a:ext cx="4707822" cy="1287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7"/>
                </a:lnSpc>
              </a:pPr>
              <a:r>
                <a:rPr lang="en-US" sz="1862" spc="1">
                  <a:solidFill>
                    <a:srgbClr val="192E59"/>
                  </a:solidFill>
                  <a:latin typeface="Roboto Italics"/>
                </a:rPr>
                <a:t>Bank cardpayment via the FillnDrive Mobile Application (open to all) with Bluetooth</a:t>
              </a:r>
            </a:p>
          </p:txBody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4665696" y="0"/>
              <a:ext cx="1342913" cy="2657184"/>
              <a:chOff x="0" y="0"/>
              <a:chExt cx="2620010" cy="518414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r="r" b="b" t="t" l="l"/>
                <a:pathLst>
                  <a:path h="5132070" w="251333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185420" y="156210"/>
                <a:ext cx="2251710" cy="4876800"/>
              </a:xfrm>
              <a:custGeom>
                <a:avLst/>
                <a:gdLst/>
                <a:ahLst/>
                <a:cxnLst/>
                <a:rect r="r" b="b" t="t" l="l"/>
                <a:pathLst>
                  <a:path h="4876800" w="225171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1534" t="-13183" r="-13212" b="-11507"/>
                </a:stretch>
              </a:blip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r="r" b="b" t="t" l="l"/>
                <a:pathLst>
                  <a:path h="43180" w="3479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578312" y="187909"/>
                <a:ext cx="666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66636">
                    <a:moveTo>
                      <a:pt x="33318" y="51"/>
                    </a:moveTo>
                    <a:cubicBezTo>
                      <a:pt x="21941" y="0"/>
                      <a:pt x="11406" y="6040"/>
                      <a:pt x="5703" y="15885"/>
                    </a:cubicBezTo>
                    <a:cubicBezTo>
                      <a:pt x="0" y="25729"/>
                      <a:pt x="0" y="37873"/>
                      <a:pt x="5703" y="47717"/>
                    </a:cubicBezTo>
                    <a:cubicBezTo>
                      <a:pt x="11406" y="57562"/>
                      <a:pt x="21941" y="63602"/>
                      <a:pt x="33318" y="63551"/>
                    </a:cubicBezTo>
                    <a:cubicBezTo>
                      <a:pt x="44695" y="63602"/>
                      <a:pt x="55230" y="57562"/>
                      <a:pt x="60933" y="47717"/>
                    </a:cubicBezTo>
                    <a:cubicBezTo>
                      <a:pt x="66636" y="37873"/>
                      <a:pt x="66636" y="25729"/>
                      <a:pt x="60933" y="15885"/>
                    </a:cubicBezTo>
                    <a:cubicBezTo>
                      <a:pt x="55230" y="6040"/>
                      <a:pt x="44695" y="0"/>
                      <a:pt x="33318" y="51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685800"/>
                <a:ext cx="27940" cy="213360"/>
              </a:xfrm>
              <a:custGeom>
                <a:avLst/>
                <a:gdLst/>
                <a:ahLst/>
                <a:cxnLst/>
                <a:rect r="r" b="b" t="t" l="l"/>
                <a:pathLst>
                  <a:path h="213360" w="2794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1057910"/>
                <a:ext cx="27940" cy="384810"/>
              </a:xfrm>
              <a:custGeom>
                <a:avLst/>
                <a:gdLst/>
                <a:ahLst/>
                <a:cxnLst/>
                <a:rect r="r" b="b" t="t" l="l"/>
                <a:pathLst>
                  <a:path h="384810" w="2794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1526540"/>
                <a:ext cx="27940" cy="386080"/>
              </a:xfrm>
              <a:custGeom>
                <a:avLst/>
                <a:gdLst/>
                <a:ahLst/>
                <a:cxnLst/>
                <a:rect r="r" b="b" t="t" l="l"/>
                <a:pathLst>
                  <a:path h="386080" w="2794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r="r" b="b" t="t" l="l"/>
                <a:pathLst>
                  <a:path h="618490" w="2794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27940" y="0"/>
                <a:ext cx="2564130" cy="5182870"/>
              </a:xfrm>
              <a:custGeom>
                <a:avLst/>
                <a:gdLst/>
                <a:ahLst/>
                <a:cxnLst/>
                <a:rect r="r" b="b" t="t" l="l"/>
                <a:pathLst>
                  <a:path h="5182870" w="256413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555555"/>
              </a:solidFill>
            </p:spPr>
          </p:sp>
        </p:grpSp>
      </p:grpSp>
      <p:sp>
        <p:nvSpPr>
          <p:cNvPr name="TextBox 25" id="25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Selling models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5415059" y="2402762"/>
            <a:ext cx="4844975" cy="6322482"/>
            <a:chOff x="0" y="0"/>
            <a:chExt cx="866837" cy="113118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66837" cy="1131185"/>
            </a:xfrm>
            <a:custGeom>
              <a:avLst/>
              <a:gdLst/>
              <a:ahLst/>
              <a:cxnLst/>
              <a:rect r="r" b="b" t="t" l="l"/>
              <a:pathLst>
                <a:path h="1131185" w="866837">
                  <a:moveTo>
                    <a:pt x="15979" y="0"/>
                  </a:moveTo>
                  <a:lnTo>
                    <a:pt x="850858" y="0"/>
                  </a:lnTo>
                  <a:cubicBezTo>
                    <a:pt x="859683" y="0"/>
                    <a:pt x="866837" y="7154"/>
                    <a:pt x="866837" y="15979"/>
                  </a:cubicBezTo>
                  <a:lnTo>
                    <a:pt x="866837" y="1115205"/>
                  </a:lnTo>
                  <a:cubicBezTo>
                    <a:pt x="866837" y="1124031"/>
                    <a:pt x="859683" y="1131185"/>
                    <a:pt x="850858" y="1131185"/>
                  </a:cubicBezTo>
                  <a:lnTo>
                    <a:pt x="15979" y="1131185"/>
                  </a:lnTo>
                  <a:cubicBezTo>
                    <a:pt x="11741" y="1131185"/>
                    <a:pt x="7677" y="1129501"/>
                    <a:pt x="4680" y="1126504"/>
                  </a:cubicBezTo>
                  <a:cubicBezTo>
                    <a:pt x="1684" y="1123508"/>
                    <a:pt x="0" y="1119443"/>
                    <a:pt x="0" y="1115205"/>
                  </a:cubicBezTo>
                  <a:lnTo>
                    <a:pt x="0" y="15979"/>
                  </a:lnTo>
                  <a:cubicBezTo>
                    <a:pt x="0" y="7154"/>
                    <a:pt x="7154" y="0"/>
                    <a:pt x="159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866837" cy="1178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727269" y="2171990"/>
            <a:ext cx="4220555" cy="395783"/>
            <a:chOff x="0" y="0"/>
            <a:chExt cx="5627406" cy="52771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5627406" cy="527710"/>
              <a:chOff x="0" y="0"/>
              <a:chExt cx="755119" cy="70811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755119" cy="70811"/>
              </a:xfrm>
              <a:custGeom>
                <a:avLst/>
                <a:gdLst/>
                <a:ahLst/>
                <a:cxnLst/>
                <a:rect r="r" b="b" t="t" l="l"/>
                <a:pathLst>
                  <a:path h="70811" w="755119">
                    <a:moveTo>
                      <a:pt x="20178" y="0"/>
                    </a:moveTo>
                    <a:lnTo>
                      <a:pt x="734941" y="0"/>
                    </a:lnTo>
                    <a:cubicBezTo>
                      <a:pt x="746085" y="0"/>
                      <a:pt x="755119" y="9034"/>
                      <a:pt x="755119" y="20178"/>
                    </a:cubicBezTo>
                    <a:lnTo>
                      <a:pt x="755119" y="50634"/>
                    </a:lnTo>
                    <a:cubicBezTo>
                      <a:pt x="755119" y="61777"/>
                      <a:pt x="746085" y="70811"/>
                      <a:pt x="734941" y="70811"/>
                    </a:cubicBezTo>
                    <a:lnTo>
                      <a:pt x="20178" y="70811"/>
                    </a:lnTo>
                    <a:cubicBezTo>
                      <a:pt x="9034" y="70811"/>
                      <a:pt x="0" y="61777"/>
                      <a:pt x="0" y="50634"/>
                    </a:cubicBezTo>
                    <a:lnTo>
                      <a:pt x="0" y="20178"/>
                    </a:lnTo>
                    <a:cubicBezTo>
                      <a:pt x="0" y="9034"/>
                      <a:pt x="9034" y="0"/>
                      <a:pt x="20178" y="0"/>
                    </a:cubicBezTo>
                    <a:close/>
                  </a:path>
                </a:pathLst>
              </a:custGeom>
              <a:solidFill>
                <a:srgbClr val="192E59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47625"/>
                <a:ext cx="755119" cy="1184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252179" y="30588"/>
              <a:ext cx="5102932" cy="418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07"/>
                </a:lnSpc>
              </a:pPr>
              <a:r>
                <a:rPr lang="en-US" sz="1862" spc="1">
                  <a:solidFill>
                    <a:srgbClr val="FFFFFF"/>
                  </a:solidFill>
                  <a:latin typeface="Roboto Italics"/>
                </a:rPr>
                <a:t>Dispenser manufacturer subscription 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611210" y="2944008"/>
            <a:ext cx="2998871" cy="5458254"/>
            <a:chOff x="0" y="0"/>
            <a:chExt cx="3998495" cy="727767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998495" cy="7277672"/>
            </a:xfrm>
            <a:custGeom>
              <a:avLst/>
              <a:gdLst/>
              <a:ahLst/>
              <a:cxnLst/>
              <a:rect r="r" b="b" t="t" l="l"/>
              <a:pathLst>
                <a:path h="7277672" w="3998495">
                  <a:moveTo>
                    <a:pt x="0" y="0"/>
                  </a:moveTo>
                  <a:lnTo>
                    <a:pt x="3998495" y="0"/>
                  </a:lnTo>
                  <a:lnTo>
                    <a:pt x="3998495" y="7277672"/>
                  </a:lnTo>
                  <a:lnTo>
                    <a:pt x="0" y="7277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63" t="0" r="-4463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579410" y="777551"/>
              <a:ext cx="2291251" cy="2989041"/>
            </a:xfrm>
            <a:custGeom>
              <a:avLst/>
              <a:gdLst/>
              <a:ahLst/>
              <a:cxnLst/>
              <a:rect r="r" b="b" t="t" l="l"/>
              <a:pathLst>
                <a:path h="2989041" w="2291251">
                  <a:moveTo>
                    <a:pt x="0" y="0"/>
                  </a:moveTo>
                  <a:lnTo>
                    <a:pt x="2291251" y="0"/>
                  </a:lnTo>
                  <a:lnTo>
                    <a:pt x="2291251" y="2989041"/>
                  </a:lnTo>
                  <a:lnTo>
                    <a:pt x="0" y="2989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941783" y="1047960"/>
              <a:ext cx="1492591" cy="1946037"/>
            </a:xfrm>
            <a:custGeom>
              <a:avLst/>
              <a:gdLst/>
              <a:ahLst/>
              <a:cxnLst/>
              <a:rect r="r" b="b" t="t" l="l"/>
              <a:pathLst>
                <a:path h="1946037" w="1492591">
                  <a:moveTo>
                    <a:pt x="0" y="0"/>
                  </a:moveTo>
                  <a:lnTo>
                    <a:pt x="1492591" y="0"/>
                  </a:lnTo>
                  <a:lnTo>
                    <a:pt x="1492591" y="1946037"/>
                  </a:lnTo>
                  <a:lnTo>
                    <a:pt x="0" y="1946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132014" y="3475928"/>
              <a:ext cx="489848" cy="162908"/>
            </a:xfrm>
            <a:custGeom>
              <a:avLst/>
              <a:gdLst/>
              <a:ahLst/>
              <a:cxnLst/>
              <a:rect r="r" b="b" t="t" l="l"/>
              <a:pathLst>
                <a:path h="162908" w="489848">
                  <a:moveTo>
                    <a:pt x="0" y="0"/>
                  </a:moveTo>
                  <a:lnTo>
                    <a:pt x="489848" y="0"/>
                  </a:lnTo>
                  <a:lnTo>
                    <a:pt x="489848" y="162908"/>
                  </a:lnTo>
                  <a:lnTo>
                    <a:pt x="0" y="16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1572" t="-125568" r="-82971" b="-160313"/>
              </a:stretch>
            </a:blip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1905698" y="8364162"/>
            <a:ext cx="2071812" cy="50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7"/>
              </a:lnSpc>
            </a:pPr>
            <a:r>
              <a:rPr lang="en-US" sz="1434" spc="1">
                <a:solidFill>
                  <a:srgbClr val="192E59"/>
                </a:solidFill>
                <a:latin typeface="Roboto Bold Italics"/>
              </a:rPr>
              <a:t>Dispenser with a FillnDrive VCID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5505400" y="2835489"/>
            <a:ext cx="4664293" cy="1773876"/>
            <a:chOff x="0" y="0"/>
            <a:chExt cx="834510" cy="31737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598" y="0"/>
                  </a:moveTo>
                  <a:lnTo>
                    <a:pt x="817912" y="0"/>
                  </a:lnTo>
                  <a:cubicBezTo>
                    <a:pt x="822314" y="0"/>
                    <a:pt x="826536" y="1749"/>
                    <a:pt x="829649" y="4862"/>
                  </a:cubicBezTo>
                  <a:cubicBezTo>
                    <a:pt x="832762" y="7974"/>
                    <a:pt x="834510" y="12196"/>
                    <a:pt x="834510" y="16598"/>
                  </a:cubicBezTo>
                  <a:lnTo>
                    <a:pt x="834510" y="300774"/>
                  </a:lnTo>
                  <a:cubicBezTo>
                    <a:pt x="834510" y="309941"/>
                    <a:pt x="827079" y="317372"/>
                    <a:pt x="817912" y="317372"/>
                  </a:cubicBezTo>
                  <a:lnTo>
                    <a:pt x="16598" y="317372"/>
                  </a:lnTo>
                  <a:cubicBezTo>
                    <a:pt x="7431" y="317372"/>
                    <a:pt x="0" y="309941"/>
                    <a:pt x="0" y="300774"/>
                  </a:cubicBezTo>
                  <a:lnTo>
                    <a:pt x="0" y="16598"/>
                  </a:lnTo>
                  <a:cubicBezTo>
                    <a:pt x="0" y="7431"/>
                    <a:pt x="7431" y="0"/>
                    <a:pt x="165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615477" y="3065969"/>
            <a:ext cx="530296" cy="499021"/>
            <a:chOff x="0" y="0"/>
            <a:chExt cx="95438" cy="89809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A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6225330" y="2975422"/>
            <a:ext cx="3827199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Bold"/>
              </a:rPr>
              <a:t>VCID Easy Configuration Management Module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615477" y="3848597"/>
            <a:ext cx="4437052" cy="326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For Dispenser Manufacturer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5505400" y="4786197"/>
            <a:ext cx="4664293" cy="1773876"/>
            <a:chOff x="0" y="0"/>
            <a:chExt cx="834510" cy="31737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598" y="0"/>
                  </a:moveTo>
                  <a:lnTo>
                    <a:pt x="817912" y="0"/>
                  </a:lnTo>
                  <a:cubicBezTo>
                    <a:pt x="822314" y="0"/>
                    <a:pt x="826536" y="1749"/>
                    <a:pt x="829649" y="4862"/>
                  </a:cubicBezTo>
                  <a:cubicBezTo>
                    <a:pt x="832762" y="7974"/>
                    <a:pt x="834510" y="12196"/>
                    <a:pt x="834510" y="16598"/>
                  </a:cubicBezTo>
                  <a:lnTo>
                    <a:pt x="834510" y="300774"/>
                  </a:lnTo>
                  <a:cubicBezTo>
                    <a:pt x="834510" y="309941"/>
                    <a:pt x="827079" y="317372"/>
                    <a:pt x="817912" y="317372"/>
                  </a:cubicBezTo>
                  <a:lnTo>
                    <a:pt x="16598" y="317372"/>
                  </a:lnTo>
                  <a:cubicBezTo>
                    <a:pt x="7431" y="317372"/>
                    <a:pt x="0" y="309941"/>
                    <a:pt x="0" y="300774"/>
                  </a:cubicBezTo>
                  <a:lnTo>
                    <a:pt x="0" y="16598"/>
                  </a:lnTo>
                  <a:cubicBezTo>
                    <a:pt x="0" y="7431"/>
                    <a:pt x="7431" y="0"/>
                    <a:pt x="165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615477" y="5016677"/>
            <a:ext cx="530296" cy="499021"/>
            <a:chOff x="0" y="0"/>
            <a:chExt cx="95438" cy="8980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B</a:t>
              </a: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6225330" y="4926130"/>
            <a:ext cx="3827199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Bold"/>
              </a:rPr>
              <a:t>VCID Easy Configuration Management Module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615477" y="5799305"/>
            <a:ext cx="4437052" cy="6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For Station Operator</a:t>
            </a:r>
          </a:p>
          <a:p>
            <a:pPr>
              <a:lnSpc>
                <a:spcPts val="2607"/>
              </a:lnSpc>
            </a:pPr>
            <a:r>
              <a:rPr lang="en-US" sz="1862" spc="1">
                <a:solidFill>
                  <a:srgbClr val="192E59"/>
                </a:solidFill>
                <a:latin typeface="Roboto Italics"/>
              </a:rPr>
              <a:t>Free activation for operator, upon request 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5519089" y="6768736"/>
            <a:ext cx="4636915" cy="1763464"/>
            <a:chOff x="0" y="0"/>
            <a:chExt cx="834510" cy="317372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34510" cy="317372"/>
            </a:xfrm>
            <a:custGeom>
              <a:avLst/>
              <a:gdLst/>
              <a:ahLst/>
              <a:cxnLst/>
              <a:rect r="r" b="b" t="t" l="l"/>
              <a:pathLst>
                <a:path h="317372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300676"/>
                  </a:lnTo>
                  <a:cubicBezTo>
                    <a:pt x="834510" y="309897"/>
                    <a:pt x="827035" y="317372"/>
                    <a:pt x="817814" y="317372"/>
                  </a:cubicBezTo>
                  <a:lnTo>
                    <a:pt x="16696" y="317372"/>
                  </a:lnTo>
                  <a:cubicBezTo>
                    <a:pt x="7475" y="317372"/>
                    <a:pt x="0" y="309897"/>
                    <a:pt x="0" y="300676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834510" cy="364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5606265" y="6855452"/>
            <a:ext cx="530296" cy="499021"/>
            <a:chOff x="0" y="0"/>
            <a:chExt cx="95438" cy="89809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D</a:t>
              </a:r>
            </a:p>
          </p:txBody>
        </p:sp>
      </p:grpSp>
      <p:sp>
        <p:nvSpPr>
          <p:cNvPr name="TextBox 62" id="62"/>
          <p:cNvSpPr txBox="true"/>
          <p:nvPr/>
        </p:nvSpPr>
        <p:spPr>
          <a:xfrm rot="0">
            <a:off x="6212761" y="6920757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Private fleets refueling card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632043" y="7534683"/>
            <a:ext cx="3933440" cy="63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Private Cards for registered fleet customer (Operator branding)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11155384" y="4786197"/>
            <a:ext cx="4636915" cy="1742444"/>
            <a:chOff x="0" y="0"/>
            <a:chExt cx="834510" cy="31358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34510" cy="313589"/>
            </a:xfrm>
            <a:custGeom>
              <a:avLst/>
              <a:gdLst/>
              <a:ahLst/>
              <a:cxnLst/>
              <a:rect r="r" b="b" t="t" l="l"/>
              <a:pathLst>
                <a:path h="313589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296893"/>
                  </a:lnTo>
                  <a:cubicBezTo>
                    <a:pt x="834510" y="306114"/>
                    <a:pt x="827035" y="313589"/>
                    <a:pt x="817814" y="313589"/>
                  </a:cubicBezTo>
                  <a:lnTo>
                    <a:pt x="16696" y="313589"/>
                  </a:lnTo>
                  <a:cubicBezTo>
                    <a:pt x="7475" y="313589"/>
                    <a:pt x="0" y="306114"/>
                    <a:pt x="0" y="296893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47625"/>
              <a:ext cx="834510" cy="361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1264816" y="4892462"/>
            <a:ext cx="530296" cy="499021"/>
            <a:chOff x="0" y="0"/>
            <a:chExt cx="95438" cy="8980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E</a:t>
              </a: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11874611" y="4965458"/>
            <a:ext cx="3804735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"/>
              </a:rPr>
              <a:t>FillnDrive H2 Card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1268338" y="5439708"/>
            <a:ext cx="4411008" cy="96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Join the FillnDrive ecosystem (data, collaborative services, improve the driver UX even more)</a:t>
            </a:r>
          </a:p>
        </p:txBody>
      </p:sp>
      <p:grpSp>
        <p:nvGrpSpPr>
          <p:cNvPr name="Group 72" id="72"/>
          <p:cNvGrpSpPr/>
          <p:nvPr/>
        </p:nvGrpSpPr>
        <p:grpSpPr>
          <a:xfrm rot="0">
            <a:off x="11264816" y="2180615"/>
            <a:ext cx="4220555" cy="395783"/>
            <a:chOff x="0" y="0"/>
            <a:chExt cx="5627406" cy="527710"/>
          </a:xfrm>
        </p:grpSpPr>
        <p:grpSp>
          <p:nvGrpSpPr>
            <p:cNvPr name="Group 73" id="73"/>
            <p:cNvGrpSpPr/>
            <p:nvPr/>
          </p:nvGrpSpPr>
          <p:grpSpPr>
            <a:xfrm rot="0">
              <a:off x="0" y="0"/>
              <a:ext cx="5627406" cy="527710"/>
              <a:chOff x="0" y="0"/>
              <a:chExt cx="755119" cy="70811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5119" cy="70811"/>
              </a:xfrm>
              <a:custGeom>
                <a:avLst/>
                <a:gdLst/>
                <a:ahLst/>
                <a:cxnLst/>
                <a:rect r="r" b="b" t="t" l="l"/>
                <a:pathLst>
                  <a:path h="70811" w="755119">
                    <a:moveTo>
                      <a:pt x="20178" y="0"/>
                    </a:moveTo>
                    <a:lnTo>
                      <a:pt x="734941" y="0"/>
                    </a:lnTo>
                    <a:cubicBezTo>
                      <a:pt x="746085" y="0"/>
                      <a:pt x="755119" y="9034"/>
                      <a:pt x="755119" y="20178"/>
                    </a:cubicBezTo>
                    <a:lnTo>
                      <a:pt x="755119" y="50634"/>
                    </a:lnTo>
                    <a:cubicBezTo>
                      <a:pt x="755119" y="61777"/>
                      <a:pt x="746085" y="70811"/>
                      <a:pt x="734941" y="70811"/>
                    </a:cubicBezTo>
                    <a:lnTo>
                      <a:pt x="20178" y="70811"/>
                    </a:lnTo>
                    <a:cubicBezTo>
                      <a:pt x="9034" y="70811"/>
                      <a:pt x="0" y="61777"/>
                      <a:pt x="0" y="50634"/>
                    </a:cubicBezTo>
                    <a:lnTo>
                      <a:pt x="0" y="20178"/>
                    </a:lnTo>
                    <a:cubicBezTo>
                      <a:pt x="0" y="9034"/>
                      <a:pt x="9034" y="0"/>
                      <a:pt x="20178" y="0"/>
                    </a:cubicBezTo>
                    <a:close/>
                  </a:path>
                </a:pathLst>
              </a:custGeom>
              <a:solidFill>
                <a:srgbClr val="192E59"/>
              </a:solidFill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47625"/>
                <a:ext cx="755119" cy="1184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76" id="76"/>
            <p:cNvSpPr txBox="true"/>
            <p:nvPr/>
          </p:nvSpPr>
          <p:spPr>
            <a:xfrm rot="0">
              <a:off x="252179" y="30588"/>
              <a:ext cx="5102932" cy="418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07"/>
                </a:lnSpc>
              </a:pPr>
              <a:r>
                <a:rPr lang="en-US" sz="1862" spc="1">
                  <a:solidFill>
                    <a:srgbClr val="FFFFFF"/>
                  </a:solidFill>
                  <a:latin typeface="Roboto Italics"/>
                </a:rPr>
                <a:t>Operator subscription 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1155384" y="6701561"/>
            <a:ext cx="4636915" cy="2023682"/>
            <a:chOff x="0" y="0"/>
            <a:chExt cx="834510" cy="364204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34510" cy="364204"/>
            </a:xfrm>
            <a:custGeom>
              <a:avLst/>
              <a:gdLst/>
              <a:ahLst/>
              <a:cxnLst/>
              <a:rect r="r" b="b" t="t" l="l"/>
              <a:pathLst>
                <a:path h="364204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347508"/>
                  </a:lnTo>
                  <a:cubicBezTo>
                    <a:pt x="834510" y="356729"/>
                    <a:pt x="827035" y="364204"/>
                    <a:pt x="817814" y="364204"/>
                  </a:cubicBezTo>
                  <a:lnTo>
                    <a:pt x="16696" y="364204"/>
                  </a:lnTo>
                  <a:cubicBezTo>
                    <a:pt x="7475" y="364204"/>
                    <a:pt x="0" y="356729"/>
                    <a:pt x="0" y="347508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79" id="79"/>
            <p:cNvSpPr txBox="true"/>
            <p:nvPr/>
          </p:nvSpPr>
          <p:spPr>
            <a:xfrm>
              <a:off x="0" y="-47625"/>
              <a:ext cx="834510" cy="411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80" id="80"/>
          <p:cNvSpPr txBox="true"/>
          <p:nvPr/>
        </p:nvSpPr>
        <p:spPr>
          <a:xfrm rot="0">
            <a:off x="11268338" y="6854108"/>
            <a:ext cx="4411008" cy="1598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34913" indent="-167456" lvl="1">
              <a:lnSpc>
                <a:spcPts val="2171"/>
              </a:lnSpc>
              <a:buFont typeface="Arial"/>
              <a:buChar char="•"/>
            </a:pPr>
            <a:r>
              <a:rPr lang="en-US" sz="1551" spc="1">
                <a:solidFill>
                  <a:srgbClr val="FFFFFF"/>
                </a:solidFill>
                <a:latin typeface="Roboto"/>
              </a:rPr>
              <a:t>Includes 50 branded NFC tag</a:t>
            </a:r>
          </a:p>
          <a:p>
            <a:pPr marL="334913" indent="-167456" lvl="1">
              <a:lnSpc>
                <a:spcPts val="2171"/>
              </a:lnSpc>
              <a:buFont typeface="Arial"/>
              <a:buChar char="•"/>
            </a:pPr>
            <a:r>
              <a:rPr lang="en-US" sz="1551" spc="1">
                <a:solidFill>
                  <a:srgbClr val="FFFFFF"/>
                </a:solidFill>
                <a:latin typeface="Roboto"/>
              </a:rPr>
              <a:t>No mobile app</a:t>
            </a:r>
          </a:p>
          <a:p>
            <a:pPr marL="334913" indent="-167456" lvl="1">
              <a:lnSpc>
                <a:spcPts val="2171"/>
              </a:lnSpc>
              <a:buFont typeface="Arial"/>
              <a:buChar char="•"/>
            </a:pPr>
            <a:r>
              <a:rPr lang="en-US" sz="1551" spc="1">
                <a:solidFill>
                  <a:srgbClr val="FFFFFF"/>
                </a:solidFill>
                <a:latin typeface="Roboto"/>
              </a:rPr>
              <a:t>Access control/odometer capture option</a:t>
            </a:r>
          </a:p>
          <a:p>
            <a:pPr marL="334913" indent="-167456" lvl="1">
              <a:lnSpc>
                <a:spcPts val="2171"/>
              </a:lnSpc>
              <a:buFont typeface="Arial"/>
              <a:buChar char="•"/>
            </a:pPr>
            <a:r>
              <a:rPr lang="en-US" sz="1551" spc="1">
                <a:solidFill>
                  <a:srgbClr val="FFFFFF"/>
                </a:solidFill>
                <a:latin typeface="Roboto"/>
              </a:rPr>
              <a:t>Remote stock</a:t>
            </a:r>
          </a:p>
          <a:p>
            <a:pPr marL="334913" indent="-167456" lvl="1">
              <a:lnSpc>
                <a:spcPts val="2171"/>
              </a:lnSpc>
              <a:buFont typeface="Arial"/>
              <a:buChar char="•"/>
            </a:pPr>
            <a:r>
              <a:rPr lang="en-US" sz="1551" spc="1">
                <a:solidFill>
                  <a:srgbClr val="FFFFFF"/>
                </a:solidFill>
                <a:latin typeface="Roboto"/>
              </a:rPr>
              <a:t>No customer webportal</a:t>
            </a:r>
          </a:p>
          <a:p>
            <a:pPr marL="334913" indent="-167456" lvl="1">
              <a:lnSpc>
                <a:spcPts val="2171"/>
              </a:lnSpc>
              <a:buFont typeface="Arial"/>
              <a:buChar char="•"/>
            </a:pPr>
            <a:r>
              <a:rPr lang="en-US" sz="1551" spc="1">
                <a:solidFill>
                  <a:srgbClr val="FFFFFF"/>
                </a:solidFill>
                <a:latin typeface="Roboto"/>
              </a:rPr>
              <a:t>No roaming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0817" y="2171990"/>
            <a:ext cx="530296" cy="499021"/>
            <a:chOff x="0" y="0"/>
            <a:chExt cx="95438" cy="898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13113" y="4237293"/>
            <a:ext cx="4636915" cy="2882226"/>
            <a:chOff x="0" y="0"/>
            <a:chExt cx="834510" cy="5187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34510" cy="518717"/>
            </a:xfrm>
            <a:custGeom>
              <a:avLst/>
              <a:gdLst/>
              <a:ahLst/>
              <a:cxnLst/>
              <a:rect r="r" b="b" t="t" l="l"/>
              <a:pathLst>
                <a:path h="518717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502021"/>
                  </a:lnTo>
                  <a:cubicBezTo>
                    <a:pt x="834510" y="511242"/>
                    <a:pt x="827035" y="518717"/>
                    <a:pt x="817814" y="518717"/>
                  </a:cubicBezTo>
                  <a:lnTo>
                    <a:pt x="16696" y="518717"/>
                  </a:lnTo>
                  <a:cubicBezTo>
                    <a:pt x="7475" y="518717"/>
                    <a:pt x="0" y="511242"/>
                    <a:pt x="0" y="502021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834510" cy="566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126066" y="4373795"/>
            <a:ext cx="4411008" cy="2745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Price :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Transaction fee : 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charged by Worldline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Operator Opex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: Subscription to FillnDrive -&gt; </a:t>
            </a:r>
            <a:r>
              <a:rPr lang="en-US" sz="2000" spc="2">
                <a:solidFill>
                  <a:srgbClr val="FFFFFF"/>
                </a:solidFill>
                <a:latin typeface="Roboto Italics"/>
              </a:rPr>
              <a:t>Physical bank card payment module 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Capex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: Price of equipment</a:t>
            </a:r>
          </a:p>
          <a:p>
            <a:pPr>
              <a:lnSpc>
                <a:spcPts val="2171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5400000">
            <a:off x="1503348" y="4554059"/>
            <a:ext cx="1509573" cy="1154633"/>
            <a:chOff x="0" y="0"/>
            <a:chExt cx="812800" cy="6216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621690"/>
            </a:xfrm>
            <a:custGeom>
              <a:avLst/>
              <a:gdLst/>
              <a:ahLst/>
              <a:cxnLst/>
              <a:rect r="r" b="b" t="t" l="l"/>
              <a:pathLst>
                <a:path h="62169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310845"/>
                  </a:lnTo>
                  <a:lnTo>
                    <a:pt x="609600" y="621690"/>
                  </a:lnTo>
                  <a:lnTo>
                    <a:pt x="0" y="621690"/>
                  </a:lnTo>
                  <a:lnTo>
                    <a:pt x="203200" y="31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77800" y="-47625"/>
              <a:ext cx="558800" cy="6693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A - Integrated bankcard reader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70901" y="2105315"/>
            <a:ext cx="5439124" cy="5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46"/>
              </a:lnSpc>
            </a:pPr>
            <a:r>
              <a:rPr lang="en-US" sz="2962" spc="2">
                <a:solidFill>
                  <a:srgbClr val="192E59"/>
                </a:solidFill>
                <a:latin typeface="Roboto Bold"/>
              </a:rPr>
              <a:t>Integrated bankcard reader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70901" y="2632911"/>
            <a:ext cx="10115584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Bank card reader proposed by FillnDrive, thanks to a strategic supply agreement with WorldLine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80817" y="3225072"/>
            <a:ext cx="1530280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2">
                <a:solidFill>
                  <a:srgbClr val="192E59"/>
                </a:solidFill>
                <a:latin typeface="Roboto Italics"/>
              </a:rPr>
              <a:t>This is an accessory proposed by FillnDrive, to be ordered by the Dispenser Manufacturer and mounted in dispensers for which the operator has chosen this means of payment.</a:t>
            </a:r>
          </a:p>
        </p:txBody>
      </p:sp>
      <p:grpSp>
        <p:nvGrpSpPr>
          <p:cNvPr name="Group 20" id="20"/>
          <p:cNvGrpSpPr/>
          <p:nvPr/>
        </p:nvGrpSpPr>
        <p:grpSpPr>
          <a:xfrm rot="5400000">
            <a:off x="1503348" y="5855876"/>
            <a:ext cx="1509573" cy="1154633"/>
            <a:chOff x="0" y="0"/>
            <a:chExt cx="812800" cy="62169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21690"/>
            </a:xfrm>
            <a:custGeom>
              <a:avLst/>
              <a:gdLst/>
              <a:ahLst/>
              <a:cxnLst/>
              <a:rect r="r" b="b" t="t" l="l"/>
              <a:pathLst>
                <a:path h="62169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310845"/>
                  </a:lnTo>
                  <a:lnTo>
                    <a:pt x="609600" y="621690"/>
                  </a:lnTo>
                  <a:lnTo>
                    <a:pt x="0" y="621690"/>
                  </a:lnTo>
                  <a:lnTo>
                    <a:pt x="203200" y="31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77800" y="-47625"/>
              <a:ext cx="558800" cy="6693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5400000">
            <a:off x="1503348" y="7216157"/>
            <a:ext cx="1509573" cy="1154633"/>
            <a:chOff x="0" y="0"/>
            <a:chExt cx="812800" cy="62169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621690"/>
            </a:xfrm>
            <a:custGeom>
              <a:avLst/>
              <a:gdLst/>
              <a:ahLst/>
              <a:cxnLst/>
              <a:rect r="r" b="b" t="t" l="l"/>
              <a:pathLst>
                <a:path h="62169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310845"/>
                  </a:lnTo>
                  <a:lnTo>
                    <a:pt x="609600" y="621690"/>
                  </a:lnTo>
                  <a:lnTo>
                    <a:pt x="0" y="621690"/>
                  </a:lnTo>
                  <a:lnTo>
                    <a:pt x="203200" y="31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77800" y="-47625"/>
              <a:ext cx="558800" cy="6693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772006" y="4376590"/>
            <a:ext cx="8569386" cy="1128925"/>
            <a:chOff x="0" y="0"/>
            <a:chExt cx="1542241" cy="20317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42241" cy="203174"/>
            </a:xfrm>
            <a:custGeom>
              <a:avLst/>
              <a:gdLst/>
              <a:ahLst/>
              <a:cxnLst/>
              <a:rect r="r" b="b" t="t" l="l"/>
              <a:pathLst>
                <a:path h="203174" w="1542241">
                  <a:moveTo>
                    <a:pt x="9034" y="0"/>
                  </a:moveTo>
                  <a:lnTo>
                    <a:pt x="1533207" y="0"/>
                  </a:lnTo>
                  <a:cubicBezTo>
                    <a:pt x="1538197" y="0"/>
                    <a:pt x="1542241" y="4045"/>
                    <a:pt x="1542241" y="9034"/>
                  </a:cubicBezTo>
                  <a:lnTo>
                    <a:pt x="1542241" y="194139"/>
                  </a:lnTo>
                  <a:cubicBezTo>
                    <a:pt x="1542241" y="199129"/>
                    <a:pt x="1538197" y="203174"/>
                    <a:pt x="1533207" y="203174"/>
                  </a:cubicBezTo>
                  <a:lnTo>
                    <a:pt x="9034" y="203174"/>
                  </a:lnTo>
                  <a:cubicBezTo>
                    <a:pt x="6638" y="203174"/>
                    <a:pt x="4340" y="202222"/>
                    <a:pt x="2646" y="200528"/>
                  </a:cubicBezTo>
                  <a:cubicBezTo>
                    <a:pt x="952" y="198833"/>
                    <a:pt x="0" y="196535"/>
                    <a:pt x="0" y="194139"/>
                  </a:cubicBezTo>
                  <a:lnTo>
                    <a:pt x="0" y="9034"/>
                  </a:lnTo>
                  <a:cubicBezTo>
                    <a:pt x="0" y="4045"/>
                    <a:pt x="4045" y="0"/>
                    <a:pt x="90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1542241" cy="2507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772006" y="5678406"/>
            <a:ext cx="8569386" cy="1128925"/>
            <a:chOff x="0" y="0"/>
            <a:chExt cx="1542241" cy="20317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42241" cy="203174"/>
            </a:xfrm>
            <a:custGeom>
              <a:avLst/>
              <a:gdLst/>
              <a:ahLst/>
              <a:cxnLst/>
              <a:rect r="r" b="b" t="t" l="l"/>
              <a:pathLst>
                <a:path h="203174" w="1542241">
                  <a:moveTo>
                    <a:pt x="9034" y="0"/>
                  </a:moveTo>
                  <a:lnTo>
                    <a:pt x="1533207" y="0"/>
                  </a:lnTo>
                  <a:cubicBezTo>
                    <a:pt x="1538197" y="0"/>
                    <a:pt x="1542241" y="4045"/>
                    <a:pt x="1542241" y="9034"/>
                  </a:cubicBezTo>
                  <a:lnTo>
                    <a:pt x="1542241" y="194139"/>
                  </a:lnTo>
                  <a:cubicBezTo>
                    <a:pt x="1542241" y="199129"/>
                    <a:pt x="1538197" y="203174"/>
                    <a:pt x="1533207" y="203174"/>
                  </a:cubicBezTo>
                  <a:lnTo>
                    <a:pt x="9034" y="203174"/>
                  </a:lnTo>
                  <a:cubicBezTo>
                    <a:pt x="6638" y="203174"/>
                    <a:pt x="4340" y="202222"/>
                    <a:pt x="2646" y="200528"/>
                  </a:cubicBezTo>
                  <a:cubicBezTo>
                    <a:pt x="952" y="198833"/>
                    <a:pt x="0" y="196535"/>
                    <a:pt x="0" y="194139"/>
                  </a:cubicBezTo>
                  <a:lnTo>
                    <a:pt x="0" y="9034"/>
                  </a:lnTo>
                  <a:cubicBezTo>
                    <a:pt x="0" y="4045"/>
                    <a:pt x="4045" y="0"/>
                    <a:pt x="90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542241" cy="2507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772006" y="7038688"/>
            <a:ext cx="8569386" cy="1128925"/>
            <a:chOff x="0" y="0"/>
            <a:chExt cx="1542241" cy="20317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542241" cy="203174"/>
            </a:xfrm>
            <a:custGeom>
              <a:avLst/>
              <a:gdLst/>
              <a:ahLst/>
              <a:cxnLst/>
              <a:rect r="r" b="b" t="t" l="l"/>
              <a:pathLst>
                <a:path h="203174" w="1542241">
                  <a:moveTo>
                    <a:pt x="9034" y="0"/>
                  </a:moveTo>
                  <a:lnTo>
                    <a:pt x="1533207" y="0"/>
                  </a:lnTo>
                  <a:cubicBezTo>
                    <a:pt x="1538197" y="0"/>
                    <a:pt x="1542241" y="4045"/>
                    <a:pt x="1542241" y="9034"/>
                  </a:cubicBezTo>
                  <a:lnTo>
                    <a:pt x="1542241" y="194139"/>
                  </a:lnTo>
                  <a:cubicBezTo>
                    <a:pt x="1542241" y="199129"/>
                    <a:pt x="1538197" y="203174"/>
                    <a:pt x="1533207" y="203174"/>
                  </a:cubicBezTo>
                  <a:lnTo>
                    <a:pt x="9034" y="203174"/>
                  </a:lnTo>
                  <a:cubicBezTo>
                    <a:pt x="6638" y="203174"/>
                    <a:pt x="4340" y="202222"/>
                    <a:pt x="2646" y="200528"/>
                  </a:cubicBezTo>
                  <a:cubicBezTo>
                    <a:pt x="952" y="198833"/>
                    <a:pt x="0" y="196535"/>
                    <a:pt x="0" y="194139"/>
                  </a:cubicBezTo>
                  <a:lnTo>
                    <a:pt x="0" y="9034"/>
                  </a:lnTo>
                  <a:cubicBezTo>
                    <a:pt x="0" y="4045"/>
                    <a:pt x="4045" y="0"/>
                    <a:pt x="90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1542241" cy="2507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2905833" y="4403330"/>
            <a:ext cx="8301733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Order a solution with POS / EPT from the manufacturer </a:t>
            </a:r>
          </a:p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Creation with FillnDrive of the Worldline file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905833" y="5727607"/>
            <a:ext cx="830173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Delivery of VCID and implemented card reader from the manufacturer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905833" y="7083556"/>
            <a:ext cx="8301733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Complete VCID configuration file and FillnDrive operator account in the platform</a:t>
            </a:r>
          </a:p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Commissioning of the solution for the operator with Fillndrive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945966" y="4995785"/>
            <a:ext cx="653870" cy="2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71"/>
              </a:lnSpc>
            </a:pPr>
            <a:r>
              <a:rPr lang="en-US" sz="1551" spc="1">
                <a:solidFill>
                  <a:srgbClr val="FFFFFF"/>
                </a:solidFill>
                <a:latin typeface="Roboto Bold"/>
              </a:rPr>
              <a:t>Step 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945966" y="6310676"/>
            <a:ext cx="653870" cy="2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71"/>
              </a:lnSpc>
            </a:pPr>
            <a:r>
              <a:rPr lang="en-US" sz="1551" spc="1">
                <a:solidFill>
                  <a:srgbClr val="FFFFFF"/>
                </a:solidFill>
                <a:latin typeface="Roboto Bold"/>
              </a:rPr>
              <a:t>Step 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945966" y="7664229"/>
            <a:ext cx="653870" cy="2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71"/>
              </a:lnSpc>
            </a:pPr>
            <a:r>
              <a:rPr lang="en-US" sz="1551" spc="1">
                <a:solidFill>
                  <a:srgbClr val="FFFFFF"/>
                </a:solidFill>
                <a:latin typeface="Roboto Bold"/>
              </a:rPr>
              <a:t>Step 3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0817" y="2171990"/>
            <a:ext cx="530296" cy="499021"/>
            <a:chOff x="0" y="0"/>
            <a:chExt cx="95438" cy="898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B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13113" y="4237293"/>
            <a:ext cx="4636915" cy="2111483"/>
            <a:chOff x="0" y="0"/>
            <a:chExt cx="834510" cy="3800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34510" cy="380006"/>
            </a:xfrm>
            <a:custGeom>
              <a:avLst/>
              <a:gdLst/>
              <a:ahLst/>
              <a:cxnLst/>
              <a:rect r="r" b="b" t="t" l="l"/>
              <a:pathLst>
                <a:path h="380006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363310"/>
                  </a:lnTo>
                  <a:cubicBezTo>
                    <a:pt x="834510" y="372531"/>
                    <a:pt x="827035" y="380006"/>
                    <a:pt x="817814" y="380006"/>
                  </a:cubicBezTo>
                  <a:lnTo>
                    <a:pt x="16696" y="380006"/>
                  </a:lnTo>
                  <a:cubicBezTo>
                    <a:pt x="7475" y="380006"/>
                    <a:pt x="0" y="372531"/>
                    <a:pt x="0" y="363310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834510" cy="427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126066" y="4373795"/>
            <a:ext cx="4411008" cy="2040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Price :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Capex to FillnDrive: 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LONCOM accessory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Other costs: 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To be handled between operator and POS Vendor</a:t>
            </a:r>
          </a:p>
          <a:p>
            <a:pPr>
              <a:lnSpc>
                <a:spcPts val="2171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5400000">
            <a:off x="1503348" y="4554059"/>
            <a:ext cx="1509573" cy="1154633"/>
            <a:chOff x="0" y="0"/>
            <a:chExt cx="812800" cy="6216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621690"/>
            </a:xfrm>
            <a:custGeom>
              <a:avLst/>
              <a:gdLst/>
              <a:ahLst/>
              <a:cxnLst/>
              <a:rect r="r" b="b" t="t" l="l"/>
              <a:pathLst>
                <a:path h="62169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310845"/>
                  </a:lnTo>
                  <a:lnTo>
                    <a:pt x="609600" y="621690"/>
                  </a:lnTo>
                  <a:lnTo>
                    <a:pt x="0" y="621690"/>
                  </a:lnTo>
                  <a:lnTo>
                    <a:pt x="203200" y="31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77800" y="-47625"/>
              <a:ext cx="558800" cy="6693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B - Output Payment Terminal /</a:t>
            </a:r>
            <a:r>
              <a:rPr lang="en-US" sz="4500" u="sng">
                <a:solidFill>
                  <a:srgbClr val="192E59"/>
                </a:solidFill>
                <a:latin typeface="Roboto Bold"/>
              </a:rPr>
              <a:t> At the shop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70901" y="2105315"/>
            <a:ext cx="9367696" cy="5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46"/>
              </a:lnSpc>
            </a:pPr>
            <a:r>
              <a:rPr lang="en-US" sz="2962" spc="2">
                <a:solidFill>
                  <a:srgbClr val="192E59"/>
                </a:solidFill>
                <a:latin typeface="Roboto Bold"/>
              </a:rPr>
              <a:t>Output Payment Terminal or payment at the shop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70901" y="2632911"/>
            <a:ext cx="10115584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Vendor Equipment to beconnected to VCID via LON cable and using IFSF protocol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80817" y="3215547"/>
            <a:ext cx="15302800" cy="79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2">
                <a:solidFill>
                  <a:srgbClr val="192E59"/>
                </a:solidFill>
                <a:latin typeface="Roboto Italics"/>
              </a:rPr>
              <a:t>Solution for Operators that have already implemented such equipment, connected via Vendor Cloud to their Info System.</a:t>
            </a:r>
          </a:p>
          <a:p>
            <a:pPr>
              <a:lnSpc>
                <a:spcPts val="3220"/>
              </a:lnSpc>
            </a:pPr>
            <a:r>
              <a:rPr lang="en-US" sz="2300" spc="2">
                <a:solidFill>
                  <a:srgbClr val="192E59"/>
                </a:solidFill>
                <a:latin typeface="Roboto Italics"/>
              </a:rPr>
              <a:t>Payment goes to the operator’s bank account from the customer’s bank account with no FillnDrive interaction. </a:t>
            </a:r>
          </a:p>
        </p:txBody>
      </p:sp>
      <p:grpSp>
        <p:nvGrpSpPr>
          <p:cNvPr name="Group 20" id="20"/>
          <p:cNvGrpSpPr/>
          <p:nvPr/>
        </p:nvGrpSpPr>
        <p:grpSpPr>
          <a:xfrm rot="5400000">
            <a:off x="1503348" y="5855876"/>
            <a:ext cx="1509573" cy="1154633"/>
            <a:chOff x="0" y="0"/>
            <a:chExt cx="812800" cy="62169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21690"/>
            </a:xfrm>
            <a:custGeom>
              <a:avLst/>
              <a:gdLst/>
              <a:ahLst/>
              <a:cxnLst/>
              <a:rect r="r" b="b" t="t" l="l"/>
              <a:pathLst>
                <a:path h="62169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310845"/>
                  </a:lnTo>
                  <a:lnTo>
                    <a:pt x="609600" y="621690"/>
                  </a:lnTo>
                  <a:lnTo>
                    <a:pt x="0" y="621690"/>
                  </a:lnTo>
                  <a:lnTo>
                    <a:pt x="203200" y="31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77800" y="-47625"/>
              <a:ext cx="558800" cy="6693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5400000">
            <a:off x="1503348" y="7216157"/>
            <a:ext cx="1509573" cy="1154633"/>
            <a:chOff x="0" y="0"/>
            <a:chExt cx="812800" cy="62169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621690"/>
            </a:xfrm>
            <a:custGeom>
              <a:avLst/>
              <a:gdLst/>
              <a:ahLst/>
              <a:cxnLst/>
              <a:rect r="r" b="b" t="t" l="l"/>
              <a:pathLst>
                <a:path h="62169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310845"/>
                  </a:lnTo>
                  <a:lnTo>
                    <a:pt x="609600" y="621690"/>
                  </a:lnTo>
                  <a:lnTo>
                    <a:pt x="0" y="621690"/>
                  </a:lnTo>
                  <a:lnTo>
                    <a:pt x="203200" y="31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77800" y="-47625"/>
              <a:ext cx="558800" cy="6693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772006" y="4376590"/>
            <a:ext cx="8569386" cy="1128925"/>
            <a:chOff x="0" y="0"/>
            <a:chExt cx="1542241" cy="20317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42241" cy="203174"/>
            </a:xfrm>
            <a:custGeom>
              <a:avLst/>
              <a:gdLst/>
              <a:ahLst/>
              <a:cxnLst/>
              <a:rect r="r" b="b" t="t" l="l"/>
              <a:pathLst>
                <a:path h="203174" w="1542241">
                  <a:moveTo>
                    <a:pt x="9034" y="0"/>
                  </a:moveTo>
                  <a:lnTo>
                    <a:pt x="1533207" y="0"/>
                  </a:lnTo>
                  <a:cubicBezTo>
                    <a:pt x="1538197" y="0"/>
                    <a:pt x="1542241" y="4045"/>
                    <a:pt x="1542241" y="9034"/>
                  </a:cubicBezTo>
                  <a:lnTo>
                    <a:pt x="1542241" y="194139"/>
                  </a:lnTo>
                  <a:cubicBezTo>
                    <a:pt x="1542241" y="199129"/>
                    <a:pt x="1538197" y="203174"/>
                    <a:pt x="1533207" y="203174"/>
                  </a:cubicBezTo>
                  <a:lnTo>
                    <a:pt x="9034" y="203174"/>
                  </a:lnTo>
                  <a:cubicBezTo>
                    <a:pt x="6638" y="203174"/>
                    <a:pt x="4340" y="202222"/>
                    <a:pt x="2646" y="200528"/>
                  </a:cubicBezTo>
                  <a:cubicBezTo>
                    <a:pt x="952" y="198833"/>
                    <a:pt x="0" y="196535"/>
                    <a:pt x="0" y="194139"/>
                  </a:cubicBezTo>
                  <a:lnTo>
                    <a:pt x="0" y="9034"/>
                  </a:lnTo>
                  <a:cubicBezTo>
                    <a:pt x="0" y="4045"/>
                    <a:pt x="4045" y="0"/>
                    <a:pt x="90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1542241" cy="2507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772006" y="5678406"/>
            <a:ext cx="8569386" cy="1128925"/>
            <a:chOff x="0" y="0"/>
            <a:chExt cx="1542241" cy="20317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42241" cy="203174"/>
            </a:xfrm>
            <a:custGeom>
              <a:avLst/>
              <a:gdLst/>
              <a:ahLst/>
              <a:cxnLst/>
              <a:rect r="r" b="b" t="t" l="l"/>
              <a:pathLst>
                <a:path h="203174" w="1542241">
                  <a:moveTo>
                    <a:pt x="9034" y="0"/>
                  </a:moveTo>
                  <a:lnTo>
                    <a:pt x="1533207" y="0"/>
                  </a:lnTo>
                  <a:cubicBezTo>
                    <a:pt x="1538197" y="0"/>
                    <a:pt x="1542241" y="4045"/>
                    <a:pt x="1542241" y="9034"/>
                  </a:cubicBezTo>
                  <a:lnTo>
                    <a:pt x="1542241" y="194139"/>
                  </a:lnTo>
                  <a:cubicBezTo>
                    <a:pt x="1542241" y="199129"/>
                    <a:pt x="1538197" y="203174"/>
                    <a:pt x="1533207" y="203174"/>
                  </a:cubicBezTo>
                  <a:lnTo>
                    <a:pt x="9034" y="203174"/>
                  </a:lnTo>
                  <a:cubicBezTo>
                    <a:pt x="6638" y="203174"/>
                    <a:pt x="4340" y="202222"/>
                    <a:pt x="2646" y="200528"/>
                  </a:cubicBezTo>
                  <a:cubicBezTo>
                    <a:pt x="952" y="198833"/>
                    <a:pt x="0" y="196535"/>
                    <a:pt x="0" y="194139"/>
                  </a:cubicBezTo>
                  <a:lnTo>
                    <a:pt x="0" y="9034"/>
                  </a:lnTo>
                  <a:cubicBezTo>
                    <a:pt x="0" y="4045"/>
                    <a:pt x="4045" y="0"/>
                    <a:pt x="90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542241" cy="2507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772006" y="7038688"/>
            <a:ext cx="8569386" cy="1128925"/>
            <a:chOff x="0" y="0"/>
            <a:chExt cx="1542241" cy="20317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542241" cy="203174"/>
            </a:xfrm>
            <a:custGeom>
              <a:avLst/>
              <a:gdLst/>
              <a:ahLst/>
              <a:cxnLst/>
              <a:rect r="r" b="b" t="t" l="l"/>
              <a:pathLst>
                <a:path h="203174" w="1542241">
                  <a:moveTo>
                    <a:pt x="9034" y="0"/>
                  </a:moveTo>
                  <a:lnTo>
                    <a:pt x="1533207" y="0"/>
                  </a:lnTo>
                  <a:cubicBezTo>
                    <a:pt x="1538197" y="0"/>
                    <a:pt x="1542241" y="4045"/>
                    <a:pt x="1542241" y="9034"/>
                  </a:cubicBezTo>
                  <a:lnTo>
                    <a:pt x="1542241" y="194139"/>
                  </a:lnTo>
                  <a:cubicBezTo>
                    <a:pt x="1542241" y="199129"/>
                    <a:pt x="1538197" y="203174"/>
                    <a:pt x="1533207" y="203174"/>
                  </a:cubicBezTo>
                  <a:lnTo>
                    <a:pt x="9034" y="203174"/>
                  </a:lnTo>
                  <a:cubicBezTo>
                    <a:pt x="6638" y="203174"/>
                    <a:pt x="4340" y="202222"/>
                    <a:pt x="2646" y="200528"/>
                  </a:cubicBezTo>
                  <a:cubicBezTo>
                    <a:pt x="952" y="198833"/>
                    <a:pt x="0" y="196535"/>
                    <a:pt x="0" y="194139"/>
                  </a:cubicBezTo>
                  <a:lnTo>
                    <a:pt x="0" y="9034"/>
                  </a:lnTo>
                  <a:cubicBezTo>
                    <a:pt x="0" y="4045"/>
                    <a:pt x="4045" y="0"/>
                    <a:pt x="90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2E59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1542241" cy="2507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2905833" y="4403330"/>
            <a:ext cx="8301733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Operator or Dispenser Manufacturer order a VCID accessory (LONCOM) </a:t>
            </a:r>
          </a:p>
          <a:p>
            <a:pPr>
              <a:lnSpc>
                <a:spcPts val="2520"/>
              </a:lnSpc>
            </a:pPr>
          </a:p>
        </p:txBody>
      </p:sp>
      <p:sp>
        <p:nvSpPr>
          <p:cNvPr name="TextBox 36" id="36"/>
          <p:cNvSpPr txBox="true"/>
          <p:nvPr/>
        </p:nvSpPr>
        <p:spPr>
          <a:xfrm rot="0">
            <a:off x="2905833" y="5727607"/>
            <a:ext cx="830173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The operator is responsible for setting up the payment system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905833" y="7083556"/>
            <a:ext cx="8301733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All bank and payment implementations are to be handled bilaterally by the operator with the Vendor of the selected payment device (OPT) </a:t>
            </a:r>
          </a:p>
          <a:p>
            <a:pPr>
              <a:lnSpc>
                <a:spcPts val="2520"/>
              </a:lnSpc>
            </a:pPr>
          </a:p>
        </p:txBody>
      </p:sp>
      <p:sp>
        <p:nvSpPr>
          <p:cNvPr name="TextBox 38" id="38"/>
          <p:cNvSpPr txBox="true"/>
          <p:nvPr/>
        </p:nvSpPr>
        <p:spPr>
          <a:xfrm rot="0">
            <a:off x="1945966" y="4995785"/>
            <a:ext cx="653870" cy="2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71"/>
              </a:lnSpc>
            </a:pPr>
            <a:r>
              <a:rPr lang="en-US" sz="1551" spc="1">
                <a:solidFill>
                  <a:srgbClr val="FFFFFF"/>
                </a:solidFill>
                <a:latin typeface="Roboto Bold"/>
              </a:rPr>
              <a:t>Step 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945966" y="6310676"/>
            <a:ext cx="653870" cy="2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71"/>
              </a:lnSpc>
            </a:pPr>
            <a:r>
              <a:rPr lang="en-US" sz="1551" spc="1">
                <a:solidFill>
                  <a:srgbClr val="FFFFFF"/>
                </a:solidFill>
                <a:latin typeface="Roboto Bold"/>
              </a:rPr>
              <a:t>Step 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945966" y="7664229"/>
            <a:ext cx="653870" cy="26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71"/>
              </a:lnSpc>
            </a:pPr>
            <a:r>
              <a:rPr lang="en-US" sz="1551" spc="1">
                <a:solidFill>
                  <a:srgbClr val="FFFFFF"/>
                </a:solidFill>
                <a:latin typeface="Roboto Bold"/>
              </a:rPr>
              <a:t>Step 3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1911434" y="6665275"/>
            <a:ext cx="825414" cy="1502338"/>
            <a:chOff x="0" y="0"/>
            <a:chExt cx="1100551" cy="2003117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00551" cy="2003117"/>
            </a:xfrm>
            <a:custGeom>
              <a:avLst/>
              <a:gdLst/>
              <a:ahLst/>
              <a:cxnLst/>
              <a:rect r="r" b="b" t="t" l="l"/>
              <a:pathLst>
                <a:path h="2003117" w="1100551">
                  <a:moveTo>
                    <a:pt x="0" y="0"/>
                  </a:moveTo>
                  <a:lnTo>
                    <a:pt x="1100551" y="0"/>
                  </a:lnTo>
                  <a:lnTo>
                    <a:pt x="1100551" y="2003117"/>
                  </a:lnTo>
                  <a:lnTo>
                    <a:pt x="0" y="2003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3" t="0" r="-4463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159478" y="214014"/>
              <a:ext cx="630647" cy="822708"/>
            </a:xfrm>
            <a:custGeom>
              <a:avLst/>
              <a:gdLst/>
              <a:ahLst/>
              <a:cxnLst/>
              <a:rect r="r" b="b" t="t" l="l"/>
              <a:pathLst>
                <a:path h="822708" w="630647">
                  <a:moveTo>
                    <a:pt x="0" y="0"/>
                  </a:moveTo>
                  <a:lnTo>
                    <a:pt x="630647" y="0"/>
                  </a:lnTo>
                  <a:lnTo>
                    <a:pt x="630647" y="822708"/>
                  </a:lnTo>
                  <a:lnTo>
                    <a:pt x="0" y="82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259218" y="288442"/>
              <a:ext cx="410823" cy="535630"/>
            </a:xfrm>
            <a:custGeom>
              <a:avLst/>
              <a:gdLst/>
              <a:ahLst/>
              <a:cxnLst/>
              <a:rect r="r" b="b" t="t" l="l"/>
              <a:pathLst>
                <a:path h="535630" w="410823">
                  <a:moveTo>
                    <a:pt x="0" y="0"/>
                  </a:moveTo>
                  <a:lnTo>
                    <a:pt x="410823" y="0"/>
                  </a:lnTo>
                  <a:lnTo>
                    <a:pt x="410823" y="535630"/>
                  </a:lnTo>
                  <a:lnTo>
                    <a:pt x="0" y="535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586819" y="956719"/>
              <a:ext cx="134826" cy="44839"/>
            </a:xfrm>
            <a:custGeom>
              <a:avLst/>
              <a:gdLst/>
              <a:ahLst/>
              <a:cxnLst/>
              <a:rect r="r" b="b" t="t" l="l"/>
              <a:pathLst>
                <a:path h="44839" w="134826">
                  <a:moveTo>
                    <a:pt x="0" y="0"/>
                  </a:moveTo>
                  <a:lnTo>
                    <a:pt x="134826" y="0"/>
                  </a:lnTo>
                  <a:lnTo>
                    <a:pt x="134826" y="44839"/>
                  </a:lnTo>
                  <a:lnTo>
                    <a:pt x="0" y="44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1572" t="-125568" r="-82971" b="-160313"/>
              </a:stretch>
            </a:blip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13127963" y="7255395"/>
            <a:ext cx="414132" cy="832325"/>
          </a:xfrm>
          <a:custGeom>
            <a:avLst/>
            <a:gdLst/>
            <a:ahLst/>
            <a:cxnLst/>
            <a:rect r="r" b="b" t="t" l="l"/>
            <a:pathLst>
              <a:path h="832325" w="414132">
                <a:moveTo>
                  <a:pt x="0" y="0"/>
                </a:moveTo>
                <a:lnTo>
                  <a:pt x="414133" y="0"/>
                </a:lnTo>
                <a:lnTo>
                  <a:pt x="414133" y="832324"/>
                </a:lnTo>
                <a:lnTo>
                  <a:pt x="0" y="83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13960178" y="6926230"/>
            <a:ext cx="742785" cy="359937"/>
            <a:chOff x="0" y="0"/>
            <a:chExt cx="133680" cy="64778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33680" cy="64778"/>
            </a:xfrm>
            <a:custGeom>
              <a:avLst/>
              <a:gdLst/>
              <a:ahLst/>
              <a:cxnLst/>
              <a:rect r="r" b="b" t="t" l="l"/>
              <a:pathLst>
                <a:path h="64778" w="133680">
                  <a:moveTo>
                    <a:pt x="32389" y="0"/>
                  </a:moveTo>
                  <a:lnTo>
                    <a:pt x="101291" y="0"/>
                  </a:lnTo>
                  <a:cubicBezTo>
                    <a:pt x="109881" y="0"/>
                    <a:pt x="118119" y="3412"/>
                    <a:pt x="124193" y="9487"/>
                  </a:cubicBezTo>
                  <a:cubicBezTo>
                    <a:pt x="130267" y="15561"/>
                    <a:pt x="133680" y="23799"/>
                    <a:pt x="133680" y="32389"/>
                  </a:cubicBezTo>
                  <a:lnTo>
                    <a:pt x="133680" y="32389"/>
                  </a:lnTo>
                  <a:cubicBezTo>
                    <a:pt x="133680" y="40979"/>
                    <a:pt x="130267" y="49217"/>
                    <a:pt x="124193" y="55292"/>
                  </a:cubicBezTo>
                  <a:cubicBezTo>
                    <a:pt x="118119" y="61366"/>
                    <a:pt x="109881" y="64778"/>
                    <a:pt x="101291" y="64778"/>
                  </a:cubicBezTo>
                  <a:lnTo>
                    <a:pt x="32389" y="64778"/>
                  </a:lnTo>
                  <a:cubicBezTo>
                    <a:pt x="23799" y="64778"/>
                    <a:pt x="15561" y="61366"/>
                    <a:pt x="9487" y="55292"/>
                  </a:cubicBezTo>
                  <a:cubicBezTo>
                    <a:pt x="3412" y="49217"/>
                    <a:pt x="0" y="40979"/>
                    <a:pt x="0" y="32389"/>
                  </a:cubicBezTo>
                  <a:lnTo>
                    <a:pt x="0" y="32389"/>
                  </a:lnTo>
                  <a:cubicBezTo>
                    <a:pt x="0" y="23799"/>
                    <a:pt x="3412" y="15561"/>
                    <a:pt x="9487" y="9487"/>
                  </a:cubicBezTo>
                  <a:cubicBezTo>
                    <a:pt x="15561" y="3412"/>
                    <a:pt x="23799" y="0"/>
                    <a:pt x="32389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133680" cy="112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5383119" y="6926230"/>
            <a:ext cx="742785" cy="359937"/>
            <a:chOff x="0" y="0"/>
            <a:chExt cx="133680" cy="64778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33680" cy="64778"/>
            </a:xfrm>
            <a:custGeom>
              <a:avLst/>
              <a:gdLst/>
              <a:ahLst/>
              <a:cxnLst/>
              <a:rect r="r" b="b" t="t" l="l"/>
              <a:pathLst>
                <a:path h="64778" w="133680">
                  <a:moveTo>
                    <a:pt x="32389" y="0"/>
                  </a:moveTo>
                  <a:lnTo>
                    <a:pt x="101291" y="0"/>
                  </a:lnTo>
                  <a:cubicBezTo>
                    <a:pt x="109881" y="0"/>
                    <a:pt x="118119" y="3412"/>
                    <a:pt x="124193" y="9487"/>
                  </a:cubicBezTo>
                  <a:cubicBezTo>
                    <a:pt x="130267" y="15561"/>
                    <a:pt x="133680" y="23799"/>
                    <a:pt x="133680" y="32389"/>
                  </a:cubicBezTo>
                  <a:lnTo>
                    <a:pt x="133680" y="32389"/>
                  </a:lnTo>
                  <a:cubicBezTo>
                    <a:pt x="133680" y="40979"/>
                    <a:pt x="130267" y="49217"/>
                    <a:pt x="124193" y="55292"/>
                  </a:cubicBezTo>
                  <a:cubicBezTo>
                    <a:pt x="118119" y="61366"/>
                    <a:pt x="109881" y="64778"/>
                    <a:pt x="101291" y="64778"/>
                  </a:cubicBezTo>
                  <a:lnTo>
                    <a:pt x="32389" y="64778"/>
                  </a:lnTo>
                  <a:cubicBezTo>
                    <a:pt x="23799" y="64778"/>
                    <a:pt x="15561" y="61366"/>
                    <a:pt x="9487" y="55292"/>
                  </a:cubicBezTo>
                  <a:cubicBezTo>
                    <a:pt x="3412" y="49217"/>
                    <a:pt x="0" y="40979"/>
                    <a:pt x="0" y="32389"/>
                  </a:cubicBezTo>
                  <a:lnTo>
                    <a:pt x="0" y="32389"/>
                  </a:lnTo>
                  <a:cubicBezTo>
                    <a:pt x="0" y="23799"/>
                    <a:pt x="3412" y="15561"/>
                    <a:pt x="9487" y="9487"/>
                  </a:cubicBezTo>
                  <a:cubicBezTo>
                    <a:pt x="15561" y="3412"/>
                    <a:pt x="23799" y="0"/>
                    <a:pt x="32389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133680" cy="112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53" id="53"/>
          <p:cNvSpPr txBox="true"/>
          <p:nvPr/>
        </p:nvSpPr>
        <p:spPr>
          <a:xfrm rot="0">
            <a:off x="12736848" y="8108265"/>
            <a:ext cx="1196363" cy="223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4" spc="1">
                <a:solidFill>
                  <a:srgbClr val="192E59"/>
                </a:solidFill>
                <a:latin typeface="Roboto Bold Italics"/>
              </a:rPr>
              <a:t>Vendor OPT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733389" y="7356520"/>
            <a:ext cx="1196363" cy="451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4" spc="1">
                <a:solidFill>
                  <a:srgbClr val="192E59"/>
                </a:solidFill>
                <a:latin typeface="Roboto Bold Italics"/>
              </a:rPr>
              <a:t>Vendor OPT</a:t>
            </a:r>
          </a:p>
          <a:p>
            <a:pPr algn="ctr">
              <a:lnSpc>
                <a:spcPts val="1867"/>
              </a:lnSpc>
            </a:pPr>
            <a:r>
              <a:rPr lang="en-US" sz="1334" spc="1">
                <a:solidFill>
                  <a:srgbClr val="192E59"/>
                </a:solidFill>
                <a:latin typeface="Roboto Bold Italics"/>
              </a:rPr>
              <a:t>System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5156330" y="7356520"/>
            <a:ext cx="1196363" cy="451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4" spc="1">
                <a:solidFill>
                  <a:srgbClr val="192E59"/>
                </a:solidFill>
                <a:latin typeface="Roboto Bold Italics"/>
              </a:rPr>
              <a:t>Operator</a:t>
            </a:r>
          </a:p>
          <a:p>
            <a:pPr algn="ctr">
              <a:lnSpc>
                <a:spcPts val="1867"/>
              </a:lnSpc>
            </a:pPr>
            <a:r>
              <a:rPr lang="en-US" sz="1334" spc="1">
                <a:solidFill>
                  <a:srgbClr val="192E59"/>
                </a:solidFill>
                <a:latin typeface="Roboto Bold Italics"/>
              </a:rPr>
              <a:t>System</a:t>
            </a:r>
          </a:p>
        </p:txBody>
      </p:sp>
      <p:sp>
        <p:nvSpPr>
          <p:cNvPr name="AutoShape 56" id="56"/>
          <p:cNvSpPr/>
          <p:nvPr/>
        </p:nvSpPr>
        <p:spPr>
          <a:xfrm flipV="true">
            <a:off x="14331570" y="7808408"/>
            <a:ext cx="0" cy="425789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7" id="57"/>
          <p:cNvSpPr/>
          <p:nvPr/>
        </p:nvSpPr>
        <p:spPr>
          <a:xfrm>
            <a:off x="14702963" y="7106199"/>
            <a:ext cx="680156" cy="0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5042525" cy="7110953"/>
            <a:chOff x="0" y="0"/>
            <a:chExt cx="907508" cy="12797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79666" y="8086404"/>
            <a:ext cx="4140592" cy="597799"/>
            <a:chOff x="0" y="0"/>
            <a:chExt cx="745187" cy="1075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79666" y="2764700"/>
            <a:ext cx="4140592" cy="2374994"/>
            <a:chOff x="0" y="0"/>
            <a:chExt cx="7981950" cy="45783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19773" t="0" r="-19773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622737" y="1939739"/>
            <a:ext cx="5042525" cy="7110953"/>
            <a:chOff x="0" y="0"/>
            <a:chExt cx="907508" cy="127976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216775" y="1939739"/>
            <a:ext cx="5042525" cy="7110953"/>
            <a:chOff x="0" y="0"/>
            <a:chExt cx="907508" cy="127976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5400000">
            <a:off x="8638436" y="2468878"/>
            <a:ext cx="2140848" cy="2966637"/>
            <a:chOff x="0" y="0"/>
            <a:chExt cx="4734560" cy="65608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-5400000">
              <a:off x="-661670" y="1183640"/>
              <a:ext cx="6043930" cy="4207510"/>
            </a:xfrm>
            <a:custGeom>
              <a:avLst/>
              <a:gdLst/>
              <a:ahLst/>
              <a:cxnLst/>
              <a:rect r="r" b="b" t="t" l="l"/>
              <a:pathLst>
                <a:path h="4207510" w="6043930">
                  <a:moveTo>
                    <a:pt x="101600" y="4206240"/>
                  </a:moveTo>
                  <a:cubicBezTo>
                    <a:pt x="45720" y="4206240"/>
                    <a:pt x="0" y="4160520"/>
                    <a:pt x="0" y="410464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5942330" y="0"/>
                  </a:lnTo>
                  <a:cubicBezTo>
                    <a:pt x="5998210" y="0"/>
                    <a:pt x="6043930" y="45720"/>
                    <a:pt x="6043930" y="101600"/>
                  </a:cubicBezTo>
                  <a:lnTo>
                    <a:pt x="6043930" y="4105910"/>
                  </a:lnTo>
                  <a:cubicBezTo>
                    <a:pt x="6043930" y="4161790"/>
                    <a:pt x="5998210" y="4207510"/>
                    <a:pt x="5942330" y="4207510"/>
                  </a:cubicBezTo>
                  <a:lnTo>
                    <a:pt x="101600" y="4207510"/>
                  </a:lnTo>
                  <a:close/>
                </a:path>
              </a:pathLst>
            </a:custGeom>
            <a:blipFill>
              <a:blip r:embed="rId4"/>
              <a:stretch>
                <a:fillRect l="0" t="-82086" r="0" b="-12906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7625394" y="2764700"/>
            <a:ext cx="1200297" cy="2374994"/>
            <a:chOff x="0" y="0"/>
            <a:chExt cx="2620010" cy="518414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12001" t="-14282" r="-14311" b="-11974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Freeform 43" id="43"/>
          <p:cNvSpPr/>
          <p:nvPr/>
        </p:nvSpPr>
        <p:spPr>
          <a:xfrm flipH="false" flipV="false" rot="0">
            <a:off x="13518361" y="2764700"/>
            <a:ext cx="2439353" cy="2439353"/>
          </a:xfrm>
          <a:custGeom>
            <a:avLst/>
            <a:gdLst/>
            <a:ahLst/>
            <a:cxnLst/>
            <a:rect r="r" b="b" t="t" l="l"/>
            <a:pathLst>
              <a:path h="2439353" w="2439353">
                <a:moveTo>
                  <a:pt x="0" y="0"/>
                </a:moveTo>
                <a:lnTo>
                  <a:pt x="2439353" y="0"/>
                </a:lnTo>
                <a:lnTo>
                  <a:pt x="2439353" y="2439353"/>
                </a:lnTo>
                <a:lnTo>
                  <a:pt x="0" y="2439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7217954" y="8086404"/>
            <a:ext cx="4140592" cy="597799"/>
            <a:chOff x="0" y="0"/>
            <a:chExt cx="745187" cy="10758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667741" y="8086404"/>
            <a:ext cx="4140592" cy="597799"/>
            <a:chOff x="0" y="0"/>
            <a:chExt cx="745187" cy="10758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FillnDrive, a Triptic solution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168404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1.WebPortal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141134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DATA /INFORMATION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862519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2. Mobile App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500152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3.Hardware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479666" y="5644822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Station operations management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Pricing and billing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 portal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API (FMS/ERP)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217954" y="5693684"/>
            <a:ext cx="4140592" cy="204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Payment solution option</a:t>
            </a:r>
            <a:r>
              <a:rPr lang="en-US" sz="1966">
                <a:solidFill>
                  <a:srgbClr val="192E59"/>
                </a:solidFill>
                <a:latin typeface="Roboto"/>
              </a:rPr>
              <a:t>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 (Visa &amp; Mastercard)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Live stations availability at product level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profil with historic</a:t>
            </a:r>
          </a:p>
          <a:p>
            <a:pPr>
              <a:lnSpc>
                <a:spcPts val="2753"/>
              </a:lnSpc>
            </a:pPr>
          </a:p>
        </p:txBody>
      </p:sp>
      <p:sp>
        <p:nvSpPr>
          <p:cNvPr name="TextBox 57" id="57"/>
          <p:cNvSpPr txBox="true"/>
          <p:nvPr/>
        </p:nvSpPr>
        <p:spPr>
          <a:xfrm rot="0">
            <a:off x="12811415" y="5693684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Configurable Display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Multilingual HMI &amp; audio messages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Guide</a:t>
            </a:r>
          </a:p>
          <a:p>
            <a:pPr algn="l"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Specific Hydrogen data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879422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ACCESSIBILITY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329209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USER EXPERIENCE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0817" y="2171990"/>
            <a:ext cx="530296" cy="499021"/>
            <a:chOff x="0" y="0"/>
            <a:chExt cx="95438" cy="898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C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924713" y="5924923"/>
            <a:ext cx="4636915" cy="2467510"/>
            <a:chOff x="0" y="0"/>
            <a:chExt cx="834510" cy="4440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34510" cy="444080"/>
            </a:xfrm>
            <a:custGeom>
              <a:avLst/>
              <a:gdLst/>
              <a:ahLst/>
              <a:cxnLst/>
              <a:rect r="r" b="b" t="t" l="l"/>
              <a:pathLst>
                <a:path h="444080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427384"/>
                  </a:lnTo>
                  <a:cubicBezTo>
                    <a:pt x="834510" y="436605"/>
                    <a:pt x="827035" y="444080"/>
                    <a:pt x="817814" y="444080"/>
                  </a:cubicBezTo>
                  <a:lnTo>
                    <a:pt x="16696" y="444080"/>
                  </a:lnTo>
                  <a:cubicBezTo>
                    <a:pt x="7475" y="444080"/>
                    <a:pt x="0" y="436605"/>
                    <a:pt x="0" y="427384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834510" cy="491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80817" y="3251599"/>
            <a:ext cx="14880810" cy="2347421"/>
            <a:chOff x="0" y="0"/>
            <a:chExt cx="2678115" cy="42246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78115" cy="422468"/>
            </a:xfrm>
            <a:custGeom>
              <a:avLst/>
              <a:gdLst/>
              <a:ahLst/>
              <a:cxnLst/>
              <a:rect r="r" b="b" t="t" l="l"/>
              <a:pathLst>
                <a:path h="422468" w="2678115">
                  <a:moveTo>
                    <a:pt x="5203" y="0"/>
                  </a:moveTo>
                  <a:lnTo>
                    <a:pt x="2672912" y="0"/>
                  </a:lnTo>
                  <a:cubicBezTo>
                    <a:pt x="2674292" y="0"/>
                    <a:pt x="2675615" y="548"/>
                    <a:pt x="2676591" y="1524"/>
                  </a:cubicBezTo>
                  <a:cubicBezTo>
                    <a:pt x="2677567" y="2499"/>
                    <a:pt x="2678115" y="3823"/>
                    <a:pt x="2678115" y="5203"/>
                  </a:cubicBezTo>
                  <a:lnTo>
                    <a:pt x="2678115" y="417265"/>
                  </a:lnTo>
                  <a:cubicBezTo>
                    <a:pt x="2678115" y="420138"/>
                    <a:pt x="2675786" y="422468"/>
                    <a:pt x="2672912" y="422468"/>
                  </a:cubicBezTo>
                  <a:lnTo>
                    <a:pt x="5203" y="422468"/>
                  </a:lnTo>
                  <a:cubicBezTo>
                    <a:pt x="2329" y="422468"/>
                    <a:pt x="0" y="420138"/>
                    <a:pt x="0" y="417265"/>
                  </a:cubicBezTo>
                  <a:lnTo>
                    <a:pt x="0" y="5203"/>
                  </a:lnTo>
                  <a:cubicBezTo>
                    <a:pt x="0" y="2329"/>
                    <a:pt x="2329" y="0"/>
                    <a:pt x="52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678115" cy="4700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680817" y="5924923"/>
            <a:ext cx="2439353" cy="2439353"/>
          </a:xfrm>
          <a:custGeom>
            <a:avLst/>
            <a:gdLst/>
            <a:ahLst/>
            <a:cxnLst/>
            <a:rect r="r" b="b" t="t" l="l"/>
            <a:pathLst>
              <a:path h="2439353" w="2439353">
                <a:moveTo>
                  <a:pt x="0" y="0"/>
                </a:moveTo>
                <a:lnTo>
                  <a:pt x="2439353" y="0"/>
                </a:lnTo>
                <a:lnTo>
                  <a:pt x="2439353" y="2439353"/>
                </a:lnTo>
                <a:lnTo>
                  <a:pt x="0" y="2439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942908" y="5924923"/>
            <a:ext cx="1278535" cy="2529801"/>
            <a:chOff x="0" y="0"/>
            <a:chExt cx="2620010" cy="51841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12295" t="-15341" r="-14323" b="-1122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583393" y="5893777"/>
            <a:ext cx="1278535" cy="2529801"/>
            <a:chOff x="0" y="0"/>
            <a:chExt cx="2620010" cy="518414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10856" t="-16192" r="-16221" b="-10829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8221284" y="5862631"/>
            <a:ext cx="1278535" cy="2529801"/>
            <a:chOff x="0" y="0"/>
            <a:chExt cx="2620010" cy="51841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7582" t="-7556" r="-9120" b="-9093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9859175" y="5879698"/>
            <a:ext cx="1278535" cy="2529801"/>
            <a:chOff x="0" y="0"/>
            <a:chExt cx="2620010" cy="518414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-8040" t="-7654" r="-7679" b="-8015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56" id="56"/>
          <p:cNvSpPr txBox="true"/>
          <p:nvPr/>
        </p:nvSpPr>
        <p:spPr>
          <a:xfrm rot="0">
            <a:off x="12037666" y="6061425"/>
            <a:ext cx="4411008" cy="2393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Price :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Opex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 : FillnDrive subscription + Stripe transaction fee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Capex for FillnDrive: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 Commissioning / no additional hardware costs</a:t>
            </a:r>
          </a:p>
          <a:p>
            <a:pPr>
              <a:lnSpc>
                <a:spcPts val="2171"/>
              </a:lnSpc>
            </a:pPr>
          </a:p>
        </p:txBody>
      </p:sp>
      <p:sp>
        <p:nvSpPr>
          <p:cNvPr name="TextBox 57" id="57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C - FillnDrive Mobile App bankcard payment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2370901" y="2105315"/>
            <a:ext cx="9367696" cy="5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46"/>
              </a:lnSpc>
            </a:pPr>
            <a:r>
              <a:rPr lang="en-US" sz="2962" spc="2">
                <a:solidFill>
                  <a:srgbClr val="192E59"/>
                </a:solidFill>
                <a:latin typeface="Roboto Bold"/>
              </a:rPr>
              <a:t>FillnDrive Mobile Application bank card payment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370901" y="2632911"/>
            <a:ext cx="14498397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Bank cardpayment via the FillnDrive Mobile Application (open to all) with Bluetooth. No additional hardware required.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945966" y="3322073"/>
            <a:ext cx="14379759" cy="2298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192E59"/>
                </a:solidFill>
                <a:latin typeface="Roboto Bold"/>
              </a:rPr>
              <a:t>Features</a:t>
            </a:r>
          </a:p>
          <a:p>
            <a:pPr marL="410211" indent="-205106" lvl="1">
              <a:lnSpc>
                <a:spcPts val="2660"/>
              </a:lnSpc>
              <a:buFont typeface="Arial"/>
              <a:buChar char="•"/>
            </a:pPr>
            <a:r>
              <a:rPr lang="en-US" sz="1900" spc="1">
                <a:solidFill>
                  <a:srgbClr val="192E59"/>
                </a:solidFill>
                <a:latin typeface="Roboto"/>
              </a:rPr>
              <a:t>Operator may opt for accepting dematerialized bank card payment, proposed by the FillnDrive Mobile Applications (IOS/Android)</a:t>
            </a:r>
          </a:p>
          <a:p>
            <a:pPr marL="410211" indent="-205106" lvl="1">
              <a:lnSpc>
                <a:spcPts val="2660"/>
              </a:lnSpc>
              <a:buFont typeface="Arial"/>
              <a:buChar char="•"/>
            </a:pPr>
            <a:r>
              <a:rPr lang="en-US" sz="1900" spc="1">
                <a:solidFill>
                  <a:srgbClr val="192E59"/>
                </a:solidFill>
                <a:latin typeface="Roboto"/>
              </a:rPr>
              <a:t>Dedicated to public/anonymous customer</a:t>
            </a:r>
          </a:p>
          <a:p>
            <a:pPr marL="410211" indent="-205106" lvl="1">
              <a:lnSpc>
                <a:spcPts val="2660"/>
              </a:lnSpc>
              <a:buFont typeface="Arial"/>
              <a:buChar char="•"/>
            </a:pPr>
            <a:r>
              <a:rPr lang="en-US" sz="1900" spc="1">
                <a:solidFill>
                  <a:srgbClr val="192E59"/>
                </a:solidFill>
                <a:latin typeface="Roboto"/>
              </a:rPr>
              <a:t>The customer has to create an account in the FillnDrive Mobile Apps, to store its payment info and his refueling history and statistics</a:t>
            </a:r>
          </a:p>
          <a:p>
            <a:pPr marL="410211" indent="-205106" lvl="1">
              <a:lnSpc>
                <a:spcPts val="2660"/>
              </a:lnSpc>
              <a:buFont typeface="Arial"/>
              <a:buChar char="•"/>
            </a:pPr>
            <a:r>
              <a:rPr lang="en-US" sz="1900" spc="1">
                <a:solidFill>
                  <a:srgbClr val="192E59"/>
                </a:solidFill>
                <a:latin typeface="Roboto"/>
              </a:rPr>
              <a:t>The price per kg of hydrogen is the one displayed at the station</a:t>
            </a:r>
          </a:p>
          <a:p>
            <a:pPr>
              <a:lnSpc>
                <a:spcPts val="2171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0817" y="2171990"/>
            <a:ext cx="530296" cy="499021"/>
            <a:chOff x="0" y="0"/>
            <a:chExt cx="95438" cy="898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C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80817" y="3251599"/>
            <a:ext cx="14880810" cy="2924430"/>
            <a:chOff x="0" y="0"/>
            <a:chExt cx="2678115" cy="526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78115" cy="526313"/>
            </a:xfrm>
            <a:custGeom>
              <a:avLst/>
              <a:gdLst/>
              <a:ahLst/>
              <a:cxnLst/>
              <a:rect r="r" b="b" t="t" l="l"/>
              <a:pathLst>
                <a:path h="526313" w="2678115">
                  <a:moveTo>
                    <a:pt x="5203" y="0"/>
                  </a:moveTo>
                  <a:lnTo>
                    <a:pt x="2672912" y="0"/>
                  </a:lnTo>
                  <a:cubicBezTo>
                    <a:pt x="2674292" y="0"/>
                    <a:pt x="2675615" y="548"/>
                    <a:pt x="2676591" y="1524"/>
                  </a:cubicBezTo>
                  <a:cubicBezTo>
                    <a:pt x="2677567" y="2499"/>
                    <a:pt x="2678115" y="3823"/>
                    <a:pt x="2678115" y="5203"/>
                  </a:cubicBezTo>
                  <a:lnTo>
                    <a:pt x="2678115" y="521110"/>
                  </a:lnTo>
                  <a:cubicBezTo>
                    <a:pt x="2678115" y="523983"/>
                    <a:pt x="2675786" y="526313"/>
                    <a:pt x="2672912" y="526313"/>
                  </a:cubicBezTo>
                  <a:lnTo>
                    <a:pt x="5203" y="526313"/>
                  </a:lnTo>
                  <a:cubicBezTo>
                    <a:pt x="2329" y="526313"/>
                    <a:pt x="0" y="523983"/>
                    <a:pt x="0" y="521110"/>
                  </a:cubicBezTo>
                  <a:lnTo>
                    <a:pt x="0" y="5203"/>
                  </a:lnTo>
                  <a:cubicBezTo>
                    <a:pt x="0" y="2329"/>
                    <a:pt x="2329" y="0"/>
                    <a:pt x="52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678115" cy="5739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924713" y="6366887"/>
            <a:ext cx="4636915" cy="2467510"/>
            <a:chOff x="0" y="0"/>
            <a:chExt cx="834510" cy="4440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34510" cy="444080"/>
            </a:xfrm>
            <a:custGeom>
              <a:avLst/>
              <a:gdLst/>
              <a:ahLst/>
              <a:cxnLst/>
              <a:rect r="r" b="b" t="t" l="l"/>
              <a:pathLst>
                <a:path h="444080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427384"/>
                  </a:lnTo>
                  <a:cubicBezTo>
                    <a:pt x="834510" y="436605"/>
                    <a:pt x="827035" y="444080"/>
                    <a:pt x="817814" y="444080"/>
                  </a:cubicBezTo>
                  <a:lnTo>
                    <a:pt x="16696" y="444080"/>
                  </a:lnTo>
                  <a:cubicBezTo>
                    <a:pt x="7475" y="444080"/>
                    <a:pt x="0" y="436605"/>
                    <a:pt x="0" y="427384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834510" cy="491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2037666" y="6503389"/>
            <a:ext cx="4411008" cy="195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Price :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Opex :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 SaaS subscription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Capex </a:t>
            </a:r>
            <a:r>
              <a:rPr lang="en-US" sz="2000" spc="2">
                <a:solidFill>
                  <a:srgbClr val="FFFFFF"/>
                </a:solidFill>
                <a:latin typeface="Roboto"/>
              </a:rPr>
              <a:t>: configuration &amp; branded NFC badges</a:t>
            </a:r>
          </a:p>
          <a:p>
            <a:pPr>
              <a:lnSpc>
                <a:spcPts val="2171"/>
              </a:lnSpc>
            </a:pPr>
          </a:p>
          <a:p>
            <a:pPr>
              <a:lnSpc>
                <a:spcPts val="2171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D - FillnDrive Private fleets refueling card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70901" y="2105315"/>
            <a:ext cx="9367696" cy="5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46"/>
              </a:lnSpc>
            </a:pPr>
            <a:r>
              <a:rPr lang="en-US" sz="2962" spc="2">
                <a:solidFill>
                  <a:srgbClr val="192E59"/>
                </a:solidFill>
                <a:latin typeface="Roboto Bold"/>
              </a:rPr>
              <a:t>FillnDrive Mobile Application bank card payment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70901" y="2632911"/>
            <a:ext cx="14498397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Bank cardpayment via the FillnDrive Mobile Application (open to all) with Bluetooth. No additional hardware required.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45966" y="3322073"/>
            <a:ext cx="14379759" cy="2573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192E59"/>
                </a:solidFill>
                <a:latin typeface="Roboto Bold"/>
              </a:rPr>
              <a:t>Features</a:t>
            </a:r>
          </a:p>
          <a:p>
            <a:pPr marL="345443" indent="-172721" lvl="1">
              <a:lnSpc>
                <a:spcPts val="2240"/>
              </a:lnSpc>
              <a:buFont typeface="Arial"/>
              <a:buChar char="•"/>
            </a:pPr>
            <a:r>
              <a:rPr lang="en-US" sz="1600" spc="1">
                <a:solidFill>
                  <a:srgbClr val="192E59"/>
                </a:solidFill>
                <a:latin typeface="Roboto"/>
              </a:rPr>
              <a:t>Operator manages numerous fleet customer accounts and provides customers with NFC cards/tags for identification at its stations. </a:t>
            </a:r>
          </a:p>
          <a:p>
            <a:pPr marL="345443" indent="-172721" lvl="1">
              <a:lnSpc>
                <a:spcPts val="2240"/>
              </a:lnSpc>
              <a:buFont typeface="Arial"/>
              <a:buChar char="•"/>
            </a:pPr>
            <a:r>
              <a:rPr lang="en-US" sz="1600" spc="1">
                <a:solidFill>
                  <a:srgbClr val="192E59"/>
                </a:solidFill>
                <a:latin typeface="Roboto"/>
              </a:rPr>
              <a:t>Each NFC card/tag can be associated to either a driver (firstname/lastname) or a vehicle (plate or VIN) </a:t>
            </a:r>
          </a:p>
          <a:p>
            <a:pPr marL="345443" indent="-172721" lvl="1">
              <a:lnSpc>
                <a:spcPts val="2240"/>
              </a:lnSpc>
              <a:buFont typeface="Arial"/>
              <a:buChar char="•"/>
            </a:pPr>
            <a:r>
              <a:rPr lang="en-US" sz="1600" spc="1">
                <a:solidFill>
                  <a:srgbClr val="192E59"/>
                </a:solidFill>
                <a:latin typeface="Roboto"/>
              </a:rPr>
              <a:t>Drivers can consult their refueling history and related statistics in the FilllnDrive Mobile App they also use to check the availability of each station in real-time. </a:t>
            </a:r>
          </a:p>
          <a:p>
            <a:pPr marL="345443" indent="-172721" lvl="1">
              <a:lnSpc>
                <a:spcPts val="2240"/>
              </a:lnSpc>
              <a:buFont typeface="Arial"/>
              <a:buChar char="•"/>
            </a:pPr>
            <a:r>
              <a:rPr lang="en-US" sz="1600" spc="1">
                <a:solidFill>
                  <a:srgbClr val="192E59"/>
                </a:solidFill>
                <a:latin typeface="Roboto"/>
              </a:rPr>
              <a:t>Numerous KPIs on the refueling activity : per customer accounts, per vehicles fleets, per driver, per vehicle, per dispenser, per product …</a:t>
            </a:r>
          </a:p>
          <a:p>
            <a:pPr marL="345443" indent="-172721" lvl="1">
              <a:lnSpc>
                <a:spcPts val="2240"/>
              </a:lnSpc>
              <a:buFont typeface="Arial"/>
              <a:buChar char="•"/>
            </a:pPr>
            <a:r>
              <a:rPr lang="en-US" sz="1600" spc="1">
                <a:solidFill>
                  <a:srgbClr val="192E59"/>
                </a:solidFill>
                <a:latin typeface="Roboto"/>
              </a:rPr>
              <a:t>Notification about events maintenance operations can be sent to fleet managers and/or drivers via emails or Mobile App pop-up notifications.</a:t>
            </a:r>
          </a:p>
          <a:p>
            <a:pPr marL="345443" indent="-172721" lvl="1">
              <a:lnSpc>
                <a:spcPts val="2240"/>
              </a:lnSpc>
              <a:buFont typeface="Arial"/>
              <a:buChar char="•"/>
            </a:pPr>
            <a:r>
              <a:rPr lang="en-US" sz="1600" spc="1">
                <a:solidFill>
                  <a:srgbClr val="192E59"/>
                </a:solidFill>
                <a:latin typeface="Roboto"/>
              </a:rPr>
              <a:t>Operator can export transactions and refueling lists in a CSV file to be used or imported afterward into a dedicated software system for invoicing and accounting.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680817" y="6366887"/>
            <a:ext cx="10057780" cy="2467510"/>
            <a:chOff x="0" y="0"/>
            <a:chExt cx="1810109" cy="4440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10109" cy="444080"/>
            </a:xfrm>
            <a:custGeom>
              <a:avLst/>
              <a:gdLst/>
              <a:ahLst/>
              <a:cxnLst/>
              <a:rect r="r" b="b" t="t" l="l"/>
              <a:pathLst>
                <a:path h="444080" w="1810109">
                  <a:moveTo>
                    <a:pt x="7697" y="0"/>
                  </a:moveTo>
                  <a:lnTo>
                    <a:pt x="1802412" y="0"/>
                  </a:lnTo>
                  <a:cubicBezTo>
                    <a:pt x="1804453" y="0"/>
                    <a:pt x="1806411" y="811"/>
                    <a:pt x="1807855" y="2255"/>
                  </a:cubicBezTo>
                  <a:cubicBezTo>
                    <a:pt x="1809298" y="3698"/>
                    <a:pt x="1810109" y="5656"/>
                    <a:pt x="1810109" y="7697"/>
                  </a:cubicBezTo>
                  <a:lnTo>
                    <a:pt x="1810109" y="436383"/>
                  </a:lnTo>
                  <a:cubicBezTo>
                    <a:pt x="1810109" y="438424"/>
                    <a:pt x="1809298" y="440382"/>
                    <a:pt x="1807855" y="441826"/>
                  </a:cubicBezTo>
                  <a:cubicBezTo>
                    <a:pt x="1806411" y="443269"/>
                    <a:pt x="1804453" y="444080"/>
                    <a:pt x="1802412" y="444080"/>
                  </a:cubicBezTo>
                  <a:lnTo>
                    <a:pt x="7697" y="444080"/>
                  </a:lnTo>
                  <a:cubicBezTo>
                    <a:pt x="5656" y="444080"/>
                    <a:pt x="3698" y="443269"/>
                    <a:pt x="2255" y="441826"/>
                  </a:cubicBezTo>
                  <a:cubicBezTo>
                    <a:pt x="811" y="440382"/>
                    <a:pt x="0" y="438424"/>
                    <a:pt x="0" y="436383"/>
                  </a:cubicBezTo>
                  <a:lnTo>
                    <a:pt x="0" y="7697"/>
                  </a:lnTo>
                  <a:cubicBezTo>
                    <a:pt x="0" y="5656"/>
                    <a:pt x="811" y="3698"/>
                    <a:pt x="2255" y="2255"/>
                  </a:cubicBezTo>
                  <a:cubicBezTo>
                    <a:pt x="3698" y="811"/>
                    <a:pt x="5656" y="0"/>
                    <a:pt x="7697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810109" cy="491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793771" y="6406563"/>
            <a:ext cx="9944826" cy="230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FFFFFF"/>
                </a:solidFill>
                <a:latin typeface="Roboto Bold"/>
              </a:rPr>
              <a:t>In option :</a:t>
            </a:r>
          </a:p>
          <a:p>
            <a:pPr marL="399416" indent="-199708" lvl="1">
              <a:lnSpc>
                <a:spcPts val="2590"/>
              </a:lnSpc>
              <a:buFont typeface="Arial"/>
              <a:buChar char="•"/>
            </a:pPr>
            <a:r>
              <a:rPr lang="en-US" sz="1850" spc="1">
                <a:solidFill>
                  <a:srgbClr val="FFFFFF"/>
                </a:solidFill>
                <a:latin typeface="Roboto"/>
              </a:rPr>
              <a:t>FillnDrive proposes a Pricing &amp; Billing Module, allow the operator to create Private pricing term and conditions can be defined, per customer fleet, per product (H70, H35HF, etc), per station</a:t>
            </a:r>
          </a:p>
          <a:p>
            <a:pPr marL="399416" indent="-199708" lvl="1">
              <a:lnSpc>
                <a:spcPts val="2590"/>
              </a:lnSpc>
              <a:buFont typeface="Arial"/>
              <a:buChar char="•"/>
            </a:pPr>
            <a:r>
              <a:rPr lang="en-US" sz="1850" spc="1">
                <a:solidFill>
                  <a:srgbClr val="FFFFFF"/>
                </a:solidFill>
                <a:latin typeface="Roboto"/>
              </a:rPr>
              <a:t>Fleet manager, as operator’s customers can access to their own environment on the FillnDrive webPortal, to consult refueling data, and statistics, manage drivers NFC Cards, export data, download operator’s invoices.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775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0817" y="2171990"/>
            <a:ext cx="530296" cy="499021"/>
            <a:chOff x="0" y="0"/>
            <a:chExt cx="95438" cy="898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438" cy="89809"/>
            </a:xfrm>
            <a:custGeom>
              <a:avLst/>
              <a:gdLst/>
              <a:ahLst/>
              <a:cxnLst/>
              <a:rect r="r" b="b" t="t" l="l"/>
              <a:pathLst>
                <a:path h="89809" w="95438">
                  <a:moveTo>
                    <a:pt x="44905" y="0"/>
                  </a:moveTo>
                  <a:lnTo>
                    <a:pt x="50533" y="0"/>
                  </a:lnTo>
                  <a:cubicBezTo>
                    <a:pt x="75333" y="0"/>
                    <a:pt x="95438" y="20104"/>
                    <a:pt x="95438" y="44905"/>
                  </a:cubicBezTo>
                  <a:lnTo>
                    <a:pt x="95438" y="44905"/>
                  </a:lnTo>
                  <a:cubicBezTo>
                    <a:pt x="95438" y="69705"/>
                    <a:pt x="75333" y="89809"/>
                    <a:pt x="50533" y="89809"/>
                  </a:cubicBezTo>
                  <a:lnTo>
                    <a:pt x="44905" y="89809"/>
                  </a:lnTo>
                  <a:cubicBezTo>
                    <a:pt x="20104" y="89809"/>
                    <a:pt x="0" y="69705"/>
                    <a:pt x="0" y="44905"/>
                  </a:cubicBezTo>
                  <a:lnTo>
                    <a:pt x="0" y="44905"/>
                  </a:lnTo>
                  <a:cubicBezTo>
                    <a:pt x="0" y="20104"/>
                    <a:pt x="20104" y="0"/>
                    <a:pt x="449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95438" cy="137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192E59"/>
                  </a:solidFill>
                  <a:latin typeface="Roboto Bold"/>
                </a:rPr>
                <a:t>C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80817" y="3251599"/>
            <a:ext cx="14880810" cy="1891901"/>
            <a:chOff x="0" y="0"/>
            <a:chExt cx="2678115" cy="3404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78115" cy="340487"/>
            </a:xfrm>
            <a:custGeom>
              <a:avLst/>
              <a:gdLst/>
              <a:ahLst/>
              <a:cxnLst/>
              <a:rect r="r" b="b" t="t" l="l"/>
              <a:pathLst>
                <a:path h="340487" w="2678115">
                  <a:moveTo>
                    <a:pt x="5203" y="0"/>
                  </a:moveTo>
                  <a:lnTo>
                    <a:pt x="2672912" y="0"/>
                  </a:lnTo>
                  <a:cubicBezTo>
                    <a:pt x="2674292" y="0"/>
                    <a:pt x="2675615" y="548"/>
                    <a:pt x="2676591" y="1524"/>
                  </a:cubicBezTo>
                  <a:cubicBezTo>
                    <a:pt x="2677567" y="2499"/>
                    <a:pt x="2678115" y="3823"/>
                    <a:pt x="2678115" y="5203"/>
                  </a:cubicBezTo>
                  <a:lnTo>
                    <a:pt x="2678115" y="335285"/>
                  </a:lnTo>
                  <a:cubicBezTo>
                    <a:pt x="2678115" y="338158"/>
                    <a:pt x="2675786" y="340487"/>
                    <a:pt x="2672912" y="340487"/>
                  </a:cubicBezTo>
                  <a:lnTo>
                    <a:pt x="5203" y="340487"/>
                  </a:lnTo>
                  <a:cubicBezTo>
                    <a:pt x="2329" y="340487"/>
                    <a:pt x="0" y="338158"/>
                    <a:pt x="0" y="335285"/>
                  </a:cubicBezTo>
                  <a:lnTo>
                    <a:pt x="0" y="5203"/>
                  </a:lnTo>
                  <a:cubicBezTo>
                    <a:pt x="0" y="2329"/>
                    <a:pt x="2329" y="0"/>
                    <a:pt x="52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678115" cy="388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924713" y="8282066"/>
            <a:ext cx="4636915" cy="552331"/>
            <a:chOff x="0" y="0"/>
            <a:chExt cx="834510" cy="9940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34510" cy="99404"/>
            </a:xfrm>
            <a:custGeom>
              <a:avLst/>
              <a:gdLst/>
              <a:ahLst/>
              <a:cxnLst/>
              <a:rect r="r" b="b" t="t" l="l"/>
              <a:pathLst>
                <a:path h="99404" w="834510">
                  <a:moveTo>
                    <a:pt x="16696" y="0"/>
                  </a:moveTo>
                  <a:lnTo>
                    <a:pt x="817814" y="0"/>
                  </a:lnTo>
                  <a:cubicBezTo>
                    <a:pt x="822242" y="0"/>
                    <a:pt x="826489" y="1759"/>
                    <a:pt x="829620" y="4890"/>
                  </a:cubicBezTo>
                  <a:cubicBezTo>
                    <a:pt x="832751" y="8021"/>
                    <a:pt x="834510" y="12268"/>
                    <a:pt x="834510" y="16696"/>
                  </a:cubicBezTo>
                  <a:lnTo>
                    <a:pt x="834510" y="82707"/>
                  </a:lnTo>
                  <a:cubicBezTo>
                    <a:pt x="834510" y="91928"/>
                    <a:pt x="827035" y="99404"/>
                    <a:pt x="817814" y="99404"/>
                  </a:cubicBezTo>
                  <a:lnTo>
                    <a:pt x="16696" y="99404"/>
                  </a:lnTo>
                  <a:cubicBezTo>
                    <a:pt x="7475" y="99404"/>
                    <a:pt x="0" y="91928"/>
                    <a:pt x="0" y="82707"/>
                  </a:cubicBezTo>
                  <a:lnTo>
                    <a:pt x="0" y="16696"/>
                  </a:lnTo>
                  <a:cubicBezTo>
                    <a:pt x="0" y="7475"/>
                    <a:pt x="7475" y="0"/>
                    <a:pt x="16696" y="0"/>
                  </a:cubicBez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834510" cy="147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054749" y="5191125"/>
            <a:ext cx="1788570" cy="3255382"/>
            <a:chOff x="0" y="0"/>
            <a:chExt cx="2384760" cy="434050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84760" cy="4340509"/>
            </a:xfrm>
            <a:custGeom>
              <a:avLst/>
              <a:gdLst/>
              <a:ahLst/>
              <a:cxnLst/>
              <a:rect r="r" b="b" t="t" l="l"/>
              <a:pathLst>
                <a:path h="4340509" w="2384760">
                  <a:moveTo>
                    <a:pt x="0" y="0"/>
                  </a:moveTo>
                  <a:lnTo>
                    <a:pt x="2384760" y="0"/>
                  </a:lnTo>
                  <a:lnTo>
                    <a:pt x="2384760" y="4340509"/>
                  </a:lnTo>
                  <a:lnTo>
                    <a:pt x="0" y="4340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3" t="0" r="-4463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45568" y="463743"/>
              <a:ext cx="1366535" cy="1782707"/>
            </a:xfrm>
            <a:custGeom>
              <a:avLst/>
              <a:gdLst/>
              <a:ahLst/>
              <a:cxnLst/>
              <a:rect r="r" b="b" t="t" l="l"/>
              <a:pathLst>
                <a:path h="1782707" w="1366535">
                  <a:moveTo>
                    <a:pt x="0" y="0"/>
                  </a:moveTo>
                  <a:lnTo>
                    <a:pt x="1366536" y="0"/>
                  </a:lnTo>
                  <a:lnTo>
                    <a:pt x="1366536" y="1782707"/>
                  </a:lnTo>
                  <a:lnTo>
                    <a:pt x="0" y="1782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61693" y="625019"/>
              <a:ext cx="890203" cy="1160644"/>
            </a:xfrm>
            <a:custGeom>
              <a:avLst/>
              <a:gdLst/>
              <a:ahLst/>
              <a:cxnLst/>
              <a:rect r="r" b="b" t="t" l="l"/>
              <a:pathLst>
                <a:path h="1160644" w="890203">
                  <a:moveTo>
                    <a:pt x="0" y="0"/>
                  </a:moveTo>
                  <a:lnTo>
                    <a:pt x="890203" y="0"/>
                  </a:lnTo>
                  <a:lnTo>
                    <a:pt x="890203" y="1160644"/>
                  </a:lnTo>
                  <a:lnTo>
                    <a:pt x="0" y="1160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1564" y="2073094"/>
              <a:ext cx="292152" cy="97161"/>
            </a:xfrm>
            <a:custGeom>
              <a:avLst/>
              <a:gdLst/>
              <a:ahLst/>
              <a:cxnLst/>
              <a:rect r="r" b="b" t="t" l="l"/>
              <a:pathLst>
                <a:path h="97161" w="292152">
                  <a:moveTo>
                    <a:pt x="0" y="0"/>
                  </a:moveTo>
                  <a:lnTo>
                    <a:pt x="292153" y="0"/>
                  </a:lnTo>
                  <a:lnTo>
                    <a:pt x="292153" y="97161"/>
                  </a:lnTo>
                  <a:lnTo>
                    <a:pt x="0" y="97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1572" t="-125568" r="-82971" b="-160313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3765282" y="5448300"/>
            <a:ext cx="2099076" cy="866091"/>
            <a:chOff x="0" y="0"/>
            <a:chExt cx="377773" cy="1558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77773" cy="155871"/>
            </a:xfrm>
            <a:custGeom>
              <a:avLst/>
              <a:gdLst/>
              <a:ahLst/>
              <a:cxnLst/>
              <a:rect r="r" b="b" t="t" l="l"/>
              <a:pathLst>
                <a:path h="155871" w="377773">
                  <a:moveTo>
                    <a:pt x="36883" y="0"/>
                  </a:moveTo>
                  <a:lnTo>
                    <a:pt x="340890" y="0"/>
                  </a:lnTo>
                  <a:cubicBezTo>
                    <a:pt x="350672" y="0"/>
                    <a:pt x="360053" y="3886"/>
                    <a:pt x="366970" y="10803"/>
                  </a:cubicBezTo>
                  <a:cubicBezTo>
                    <a:pt x="373887" y="17719"/>
                    <a:pt x="377773" y="27101"/>
                    <a:pt x="377773" y="36883"/>
                  </a:cubicBezTo>
                  <a:lnTo>
                    <a:pt x="377773" y="118989"/>
                  </a:lnTo>
                  <a:cubicBezTo>
                    <a:pt x="377773" y="139358"/>
                    <a:pt x="361260" y="155871"/>
                    <a:pt x="340890" y="155871"/>
                  </a:cubicBezTo>
                  <a:lnTo>
                    <a:pt x="36883" y="155871"/>
                  </a:lnTo>
                  <a:cubicBezTo>
                    <a:pt x="27101" y="155871"/>
                    <a:pt x="17719" y="151986"/>
                    <a:pt x="10803" y="145069"/>
                  </a:cubicBezTo>
                  <a:cubicBezTo>
                    <a:pt x="3886" y="138152"/>
                    <a:pt x="0" y="128771"/>
                    <a:pt x="0" y="118989"/>
                  </a:cubicBezTo>
                  <a:lnTo>
                    <a:pt x="0" y="36883"/>
                  </a:lnTo>
                  <a:cubicBezTo>
                    <a:pt x="0" y="27101"/>
                    <a:pt x="3886" y="17719"/>
                    <a:pt x="10803" y="10803"/>
                  </a:cubicBezTo>
                  <a:cubicBezTo>
                    <a:pt x="17719" y="3886"/>
                    <a:pt x="27101" y="0"/>
                    <a:pt x="368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377773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3874540" y="5485556"/>
            <a:ext cx="406205" cy="791579"/>
          </a:xfrm>
          <a:custGeom>
            <a:avLst/>
            <a:gdLst/>
            <a:ahLst/>
            <a:cxnLst/>
            <a:rect r="r" b="b" t="t" l="l"/>
            <a:pathLst>
              <a:path h="791579" w="406205">
                <a:moveTo>
                  <a:pt x="0" y="0"/>
                </a:moveTo>
                <a:lnTo>
                  <a:pt x="406205" y="0"/>
                </a:lnTo>
                <a:lnTo>
                  <a:pt x="406205" y="791579"/>
                </a:lnTo>
                <a:lnTo>
                  <a:pt x="0" y="791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3217905" y="6533736"/>
            <a:ext cx="2646453" cy="866091"/>
            <a:chOff x="0" y="0"/>
            <a:chExt cx="476285" cy="15587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76285" cy="155871"/>
            </a:xfrm>
            <a:custGeom>
              <a:avLst/>
              <a:gdLst/>
              <a:ahLst/>
              <a:cxnLst/>
              <a:rect r="r" b="b" t="t" l="l"/>
              <a:pathLst>
                <a:path h="155871" w="476285">
                  <a:moveTo>
                    <a:pt x="29254" y="0"/>
                  </a:moveTo>
                  <a:lnTo>
                    <a:pt x="447031" y="0"/>
                  </a:lnTo>
                  <a:cubicBezTo>
                    <a:pt x="454790" y="0"/>
                    <a:pt x="462230" y="3082"/>
                    <a:pt x="467717" y="8568"/>
                  </a:cubicBezTo>
                  <a:cubicBezTo>
                    <a:pt x="473203" y="14054"/>
                    <a:pt x="476285" y="21495"/>
                    <a:pt x="476285" y="29254"/>
                  </a:cubicBezTo>
                  <a:lnTo>
                    <a:pt x="476285" y="126617"/>
                  </a:lnTo>
                  <a:cubicBezTo>
                    <a:pt x="476285" y="142774"/>
                    <a:pt x="463187" y="155871"/>
                    <a:pt x="447031" y="155871"/>
                  </a:cubicBezTo>
                  <a:lnTo>
                    <a:pt x="29254" y="155871"/>
                  </a:lnTo>
                  <a:cubicBezTo>
                    <a:pt x="13097" y="155871"/>
                    <a:pt x="0" y="142774"/>
                    <a:pt x="0" y="126617"/>
                  </a:cubicBezTo>
                  <a:lnTo>
                    <a:pt x="0" y="29254"/>
                  </a:lnTo>
                  <a:cubicBezTo>
                    <a:pt x="0" y="13097"/>
                    <a:pt x="13097" y="0"/>
                    <a:pt x="29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476285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649155" y="5448300"/>
            <a:ext cx="2099076" cy="866091"/>
            <a:chOff x="0" y="0"/>
            <a:chExt cx="377773" cy="15587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77773" cy="155871"/>
            </a:xfrm>
            <a:custGeom>
              <a:avLst/>
              <a:gdLst/>
              <a:ahLst/>
              <a:cxnLst/>
              <a:rect r="r" b="b" t="t" l="l"/>
              <a:pathLst>
                <a:path h="155871" w="377773">
                  <a:moveTo>
                    <a:pt x="36883" y="0"/>
                  </a:moveTo>
                  <a:lnTo>
                    <a:pt x="340890" y="0"/>
                  </a:lnTo>
                  <a:cubicBezTo>
                    <a:pt x="350672" y="0"/>
                    <a:pt x="360053" y="3886"/>
                    <a:pt x="366970" y="10803"/>
                  </a:cubicBezTo>
                  <a:cubicBezTo>
                    <a:pt x="373887" y="17719"/>
                    <a:pt x="377773" y="27101"/>
                    <a:pt x="377773" y="36883"/>
                  </a:cubicBezTo>
                  <a:lnTo>
                    <a:pt x="377773" y="118989"/>
                  </a:lnTo>
                  <a:cubicBezTo>
                    <a:pt x="377773" y="139358"/>
                    <a:pt x="361260" y="155871"/>
                    <a:pt x="340890" y="155871"/>
                  </a:cubicBezTo>
                  <a:lnTo>
                    <a:pt x="36883" y="155871"/>
                  </a:lnTo>
                  <a:cubicBezTo>
                    <a:pt x="27101" y="155871"/>
                    <a:pt x="17719" y="151986"/>
                    <a:pt x="10803" y="145069"/>
                  </a:cubicBezTo>
                  <a:cubicBezTo>
                    <a:pt x="3886" y="138152"/>
                    <a:pt x="0" y="128771"/>
                    <a:pt x="0" y="118989"/>
                  </a:cubicBezTo>
                  <a:lnTo>
                    <a:pt x="0" y="36883"/>
                  </a:lnTo>
                  <a:cubicBezTo>
                    <a:pt x="0" y="27101"/>
                    <a:pt x="3886" y="17719"/>
                    <a:pt x="10803" y="10803"/>
                  </a:cubicBezTo>
                  <a:cubicBezTo>
                    <a:pt x="17719" y="3886"/>
                    <a:pt x="27101" y="0"/>
                    <a:pt x="368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77773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9758413" y="5485556"/>
            <a:ext cx="406205" cy="791579"/>
          </a:xfrm>
          <a:custGeom>
            <a:avLst/>
            <a:gdLst/>
            <a:ahLst/>
            <a:cxnLst/>
            <a:rect r="r" b="b" t="t" l="l"/>
            <a:pathLst>
              <a:path h="791579" w="406205">
                <a:moveTo>
                  <a:pt x="0" y="0"/>
                </a:moveTo>
                <a:lnTo>
                  <a:pt x="406205" y="0"/>
                </a:lnTo>
                <a:lnTo>
                  <a:pt x="406205" y="791579"/>
                </a:lnTo>
                <a:lnTo>
                  <a:pt x="0" y="791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9649155" y="6533736"/>
            <a:ext cx="2646453" cy="866091"/>
            <a:chOff x="0" y="0"/>
            <a:chExt cx="476285" cy="15587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76285" cy="155871"/>
            </a:xfrm>
            <a:custGeom>
              <a:avLst/>
              <a:gdLst/>
              <a:ahLst/>
              <a:cxnLst/>
              <a:rect r="r" b="b" t="t" l="l"/>
              <a:pathLst>
                <a:path h="155871" w="476285">
                  <a:moveTo>
                    <a:pt x="29254" y="0"/>
                  </a:moveTo>
                  <a:lnTo>
                    <a:pt x="447031" y="0"/>
                  </a:lnTo>
                  <a:cubicBezTo>
                    <a:pt x="454790" y="0"/>
                    <a:pt x="462230" y="3082"/>
                    <a:pt x="467717" y="8568"/>
                  </a:cubicBezTo>
                  <a:cubicBezTo>
                    <a:pt x="473203" y="14054"/>
                    <a:pt x="476285" y="21495"/>
                    <a:pt x="476285" y="29254"/>
                  </a:cubicBezTo>
                  <a:lnTo>
                    <a:pt x="476285" y="126617"/>
                  </a:lnTo>
                  <a:cubicBezTo>
                    <a:pt x="476285" y="142774"/>
                    <a:pt x="463187" y="155871"/>
                    <a:pt x="447031" y="155871"/>
                  </a:cubicBezTo>
                  <a:lnTo>
                    <a:pt x="29254" y="155871"/>
                  </a:lnTo>
                  <a:cubicBezTo>
                    <a:pt x="13097" y="155871"/>
                    <a:pt x="0" y="142774"/>
                    <a:pt x="0" y="126617"/>
                  </a:cubicBezTo>
                  <a:lnTo>
                    <a:pt x="0" y="29254"/>
                  </a:lnTo>
                  <a:cubicBezTo>
                    <a:pt x="0" y="13097"/>
                    <a:pt x="13097" y="0"/>
                    <a:pt x="29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476285" cy="203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3479879" y="6572121"/>
            <a:ext cx="789321" cy="789321"/>
          </a:xfrm>
          <a:custGeom>
            <a:avLst/>
            <a:gdLst/>
            <a:ahLst/>
            <a:cxnLst/>
            <a:rect r="r" b="b" t="t" l="l"/>
            <a:pathLst>
              <a:path h="789321" w="789321">
                <a:moveTo>
                  <a:pt x="0" y="0"/>
                </a:moveTo>
                <a:lnTo>
                  <a:pt x="789321" y="0"/>
                </a:lnTo>
                <a:lnTo>
                  <a:pt x="789321" y="789321"/>
                </a:lnTo>
                <a:lnTo>
                  <a:pt x="0" y="7893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2037666" y="8344907"/>
            <a:ext cx="441100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" u="sng">
                <a:solidFill>
                  <a:srgbClr val="FFFFFF"/>
                </a:solidFill>
                <a:latin typeface="Roboto Bold"/>
              </a:rPr>
              <a:t>Contact FillnDrive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E - FillnDrive H2 Card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70901" y="2105315"/>
            <a:ext cx="9367696" cy="51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46"/>
              </a:lnSpc>
            </a:pPr>
            <a:r>
              <a:rPr lang="en-US" sz="2962" spc="2">
                <a:solidFill>
                  <a:srgbClr val="192E59"/>
                </a:solidFill>
                <a:latin typeface="Roboto Bold"/>
              </a:rPr>
              <a:t>FillnDrive H2 Card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370901" y="2632911"/>
            <a:ext cx="14498397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Italics"/>
              </a:rPr>
              <a:t>Private Cards for registered fleet customer (Operator branding)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945966" y="3322073"/>
            <a:ext cx="14379759" cy="161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">
                <a:solidFill>
                  <a:srgbClr val="192E59"/>
                </a:solidFill>
                <a:latin typeface="Roboto Bold"/>
              </a:rPr>
              <a:t>Features</a:t>
            </a:r>
          </a:p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Used by more than 15 Hydrogen Station operators in Europe</a:t>
            </a:r>
          </a:p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1000+ cardholders</a:t>
            </a:r>
          </a:p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G</a:t>
            </a:r>
            <a:r>
              <a:rPr lang="en-US" sz="1800" spc="1">
                <a:solidFill>
                  <a:srgbClr val="192E59"/>
                </a:solidFill>
                <a:latin typeface="Roboto"/>
              </a:rPr>
              <a:t>ive them access to your Dispenser, with no additional hardware</a:t>
            </a:r>
          </a:p>
          <a:p>
            <a:pPr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 spc="1">
                <a:solidFill>
                  <a:srgbClr val="192E59"/>
                </a:solidFill>
                <a:latin typeface="Roboto"/>
              </a:rPr>
              <a:t>Post-payment by their Operator at public price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465736" y="3542229"/>
            <a:ext cx="4411008" cy="125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2">
                <a:solidFill>
                  <a:srgbClr val="1277FD"/>
                </a:solidFill>
                <a:latin typeface="Roboto Bold"/>
              </a:rPr>
              <a:t>100 000+ transactions in 2023</a:t>
            </a:r>
          </a:p>
          <a:p>
            <a:pPr>
              <a:lnSpc>
                <a:spcPts val="3359"/>
              </a:lnSpc>
            </a:pPr>
            <a:r>
              <a:rPr lang="en-US" sz="2400" spc="2">
                <a:solidFill>
                  <a:srgbClr val="1277FD"/>
                </a:solidFill>
                <a:latin typeface="Roboto Bold"/>
              </a:rPr>
              <a:t>1000 + cardholders</a:t>
            </a:r>
          </a:p>
          <a:p>
            <a:pPr>
              <a:lnSpc>
                <a:spcPts val="3359"/>
              </a:lnSpc>
            </a:pPr>
            <a:r>
              <a:rPr lang="en-US" sz="2400" spc="2">
                <a:solidFill>
                  <a:srgbClr val="1277FD"/>
                </a:solidFill>
                <a:latin typeface="Roboto Bold"/>
              </a:rPr>
              <a:t>15 Station network operators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541131" y="5631139"/>
            <a:ext cx="1211054" cy="47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Fleet Drives</a:t>
            </a:r>
          </a:p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B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541131" y="6714441"/>
            <a:ext cx="1211054" cy="47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FillnDrive H2 Card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935604" y="8470636"/>
            <a:ext cx="1816581" cy="233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FillnDrive H2 Card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054749" y="8470636"/>
            <a:ext cx="1816581" cy="233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Operator A Station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9649155" y="8470636"/>
            <a:ext cx="1816581" cy="233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Classic Identification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421793" y="5631139"/>
            <a:ext cx="1211054" cy="47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Fleet Drives</a:t>
            </a:r>
          </a:p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860209" y="6714441"/>
            <a:ext cx="1211054" cy="47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Operator A NFC Cards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9909372" y="6572121"/>
            <a:ext cx="789321" cy="789321"/>
          </a:xfrm>
          <a:custGeom>
            <a:avLst/>
            <a:gdLst/>
            <a:ahLst/>
            <a:cxnLst/>
            <a:rect r="r" b="b" t="t" l="l"/>
            <a:pathLst>
              <a:path h="789321" w="789321">
                <a:moveTo>
                  <a:pt x="0" y="0"/>
                </a:moveTo>
                <a:lnTo>
                  <a:pt x="789321" y="0"/>
                </a:lnTo>
                <a:lnTo>
                  <a:pt x="789321" y="789321"/>
                </a:lnTo>
                <a:lnTo>
                  <a:pt x="0" y="7893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781219">
            <a:off x="10075912" y="6746999"/>
            <a:ext cx="511175" cy="330154"/>
            <a:chOff x="0" y="0"/>
            <a:chExt cx="91997" cy="59418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91997" cy="59418"/>
            </a:xfrm>
            <a:custGeom>
              <a:avLst/>
              <a:gdLst/>
              <a:ahLst/>
              <a:cxnLst/>
              <a:rect r="r" b="b" t="t" l="l"/>
              <a:pathLst>
                <a:path h="59418" w="91997">
                  <a:moveTo>
                    <a:pt x="0" y="0"/>
                  </a:moveTo>
                  <a:lnTo>
                    <a:pt x="91997" y="0"/>
                  </a:lnTo>
                  <a:lnTo>
                    <a:pt x="91997" y="59418"/>
                  </a:lnTo>
                  <a:lnTo>
                    <a:pt x="0" y="59418"/>
                  </a:lnTo>
                  <a:close/>
                </a:path>
              </a:pathLst>
            </a:custGeom>
            <a:solidFill>
              <a:srgbClr val="192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47625"/>
              <a:ext cx="91997" cy="107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822884">
            <a:off x="9729186" y="6781965"/>
            <a:ext cx="1211054" cy="23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1" spc="1">
                <a:solidFill>
                  <a:srgbClr val="FFFFFF"/>
                </a:solidFill>
                <a:latin typeface="Roboto Bold Italics"/>
              </a:rPr>
              <a:t>NFC</a:t>
            </a:r>
          </a:p>
        </p:txBody>
      </p:sp>
      <p:sp>
        <p:nvSpPr>
          <p:cNvPr name="AutoShape 53" id="53"/>
          <p:cNvSpPr/>
          <p:nvPr/>
        </p:nvSpPr>
        <p:spPr>
          <a:xfrm flipV="true">
            <a:off x="9163050" y="5599020"/>
            <a:ext cx="0" cy="2790600"/>
          </a:xfrm>
          <a:prstGeom prst="line">
            <a:avLst/>
          </a:prstGeom>
          <a:ln cap="flat" w="38100">
            <a:solidFill>
              <a:srgbClr val="192E59">
                <a:alpha val="44706"/>
              </a:srgbClr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 flipV="true">
            <a:off x="6702411" y="5516776"/>
            <a:ext cx="0" cy="2790600"/>
          </a:xfrm>
          <a:prstGeom prst="line">
            <a:avLst/>
          </a:prstGeom>
          <a:ln cap="flat" w="38100">
            <a:solidFill>
              <a:srgbClr val="192E59">
                <a:alpha val="44706"/>
              </a:srgbClr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55" id="55"/>
          <p:cNvSpPr/>
          <p:nvPr/>
        </p:nvSpPr>
        <p:spPr>
          <a:xfrm>
            <a:off x="5864358" y="6912076"/>
            <a:ext cx="1530482" cy="0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6" id="56"/>
          <p:cNvSpPr/>
          <p:nvPr/>
        </p:nvSpPr>
        <p:spPr>
          <a:xfrm flipH="true">
            <a:off x="9144000" y="6966781"/>
            <a:ext cx="505155" cy="27538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0636563" cy="7110953"/>
            <a:chOff x="0" y="0"/>
            <a:chExt cx="1914273" cy="12797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14273" cy="1279766"/>
            </a:xfrm>
            <a:custGeom>
              <a:avLst/>
              <a:gdLst/>
              <a:ahLst/>
              <a:cxnLst/>
              <a:rect r="r" b="b" t="t" l="l"/>
              <a:pathLst>
                <a:path h="1279766" w="1914273">
                  <a:moveTo>
                    <a:pt x="46583" y="0"/>
                  </a:moveTo>
                  <a:lnTo>
                    <a:pt x="1867690" y="0"/>
                  </a:lnTo>
                  <a:cubicBezTo>
                    <a:pt x="1893417" y="0"/>
                    <a:pt x="1914273" y="20856"/>
                    <a:pt x="1914273" y="46583"/>
                  </a:cubicBezTo>
                  <a:lnTo>
                    <a:pt x="1914273" y="1233183"/>
                  </a:lnTo>
                  <a:cubicBezTo>
                    <a:pt x="1914273" y="1258910"/>
                    <a:pt x="1893417" y="1279766"/>
                    <a:pt x="1867690" y="1279766"/>
                  </a:cubicBezTo>
                  <a:lnTo>
                    <a:pt x="46583" y="1279766"/>
                  </a:lnTo>
                  <a:cubicBezTo>
                    <a:pt x="20856" y="1279766"/>
                    <a:pt x="0" y="1258910"/>
                    <a:pt x="0" y="1233183"/>
                  </a:cubicBezTo>
                  <a:lnTo>
                    <a:pt x="0" y="46583"/>
                  </a:lnTo>
                  <a:cubicBezTo>
                    <a:pt x="0" y="20856"/>
                    <a:pt x="20856" y="0"/>
                    <a:pt x="46583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914273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79666" y="8086404"/>
            <a:ext cx="4140592" cy="597799"/>
            <a:chOff x="0" y="0"/>
            <a:chExt cx="745187" cy="1075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79666" y="2764700"/>
            <a:ext cx="4140592" cy="2374994"/>
            <a:chOff x="0" y="0"/>
            <a:chExt cx="7981950" cy="45783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19773" t="0" r="-19773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FillnDrive, a Triptic solution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68404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1.WebPortal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41134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DATA /INFORMATION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79666" y="5644822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Station operations management</a:t>
            </a:r>
            <a:r>
              <a:rPr lang="en-US" sz="1966">
                <a:solidFill>
                  <a:srgbClr val="192E59"/>
                </a:solidFill>
                <a:latin typeface="Roboto"/>
              </a:rPr>
              <a:t>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Pricing and billing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 portal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API (FMS/ERP)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216775" y="1939739"/>
            <a:ext cx="5042525" cy="7110953"/>
            <a:chOff x="0" y="0"/>
            <a:chExt cx="907508" cy="127976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3518361" y="2764700"/>
            <a:ext cx="2439353" cy="2439353"/>
          </a:xfrm>
          <a:custGeom>
            <a:avLst/>
            <a:gdLst/>
            <a:ahLst/>
            <a:cxnLst/>
            <a:rect r="r" b="b" t="t" l="l"/>
            <a:pathLst>
              <a:path h="2439353" w="2439353">
                <a:moveTo>
                  <a:pt x="0" y="0"/>
                </a:moveTo>
                <a:lnTo>
                  <a:pt x="2439353" y="0"/>
                </a:lnTo>
                <a:lnTo>
                  <a:pt x="2439353" y="2439353"/>
                </a:lnTo>
                <a:lnTo>
                  <a:pt x="0" y="24393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2667741" y="8086404"/>
            <a:ext cx="4140592" cy="597799"/>
            <a:chOff x="0" y="0"/>
            <a:chExt cx="745187" cy="10758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3500152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3.Hardware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811415" y="5693684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Configurable Display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Multilingual HMI &amp; audio messages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Guide</a:t>
            </a:r>
          </a:p>
          <a:p>
            <a:pPr algn="l"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Specific Hydrogen data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329209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USER EXPERIENCE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6280621" y="5935564"/>
            <a:ext cx="5035308" cy="2748638"/>
            <a:chOff x="0" y="0"/>
            <a:chExt cx="906210" cy="49467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06210" cy="494675"/>
            </a:xfrm>
            <a:custGeom>
              <a:avLst/>
              <a:gdLst/>
              <a:ahLst/>
              <a:cxnLst/>
              <a:rect r="r" b="b" t="t" l="l"/>
              <a:pathLst>
                <a:path h="494675" w="906210">
                  <a:moveTo>
                    <a:pt x="61501" y="0"/>
                  </a:moveTo>
                  <a:lnTo>
                    <a:pt x="844709" y="0"/>
                  </a:lnTo>
                  <a:cubicBezTo>
                    <a:pt x="861020" y="0"/>
                    <a:pt x="876663" y="6480"/>
                    <a:pt x="888196" y="18013"/>
                  </a:cubicBezTo>
                  <a:cubicBezTo>
                    <a:pt x="899730" y="29547"/>
                    <a:pt x="906210" y="45190"/>
                    <a:pt x="906210" y="61501"/>
                  </a:cubicBezTo>
                  <a:lnTo>
                    <a:pt x="906210" y="433174"/>
                  </a:lnTo>
                  <a:cubicBezTo>
                    <a:pt x="906210" y="467140"/>
                    <a:pt x="878675" y="494675"/>
                    <a:pt x="844709" y="494675"/>
                  </a:cubicBezTo>
                  <a:lnTo>
                    <a:pt x="61501" y="494675"/>
                  </a:lnTo>
                  <a:cubicBezTo>
                    <a:pt x="45190" y="494675"/>
                    <a:pt x="29547" y="488196"/>
                    <a:pt x="18013" y="476662"/>
                  </a:cubicBezTo>
                  <a:cubicBezTo>
                    <a:pt x="6480" y="465128"/>
                    <a:pt x="0" y="449485"/>
                    <a:pt x="0" y="433174"/>
                  </a:cubicBezTo>
                  <a:lnTo>
                    <a:pt x="0" y="61501"/>
                  </a:lnTo>
                  <a:cubicBezTo>
                    <a:pt x="0" y="45190"/>
                    <a:pt x="6480" y="29547"/>
                    <a:pt x="18013" y="18013"/>
                  </a:cubicBezTo>
                  <a:cubicBezTo>
                    <a:pt x="29547" y="6480"/>
                    <a:pt x="45190" y="0"/>
                    <a:pt x="61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906210" cy="54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280621" y="2734259"/>
            <a:ext cx="5035308" cy="2748638"/>
            <a:chOff x="0" y="0"/>
            <a:chExt cx="906210" cy="49467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06210" cy="494675"/>
            </a:xfrm>
            <a:custGeom>
              <a:avLst/>
              <a:gdLst/>
              <a:ahLst/>
              <a:cxnLst/>
              <a:rect r="r" b="b" t="t" l="l"/>
              <a:pathLst>
                <a:path h="494675" w="906210">
                  <a:moveTo>
                    <a:pt x="61501" y="0"/>
                  </a:moveTo>
                  <a:lnTo>
                    <a:pt x="844709" y="0"/>
                  </a:lnTo>
                  <a:cubicBezTo>
                    <a:pt x="861020" y="0"/>
                    <a:pt x="876663" y="6480"/>
                    <a:pt x="888196" y="18013"/>
                  </a:cubicBezTo>
                  <a:cubicBezTo>
                    <a:pt x="899730" y="29547"/>
                    <a:pt x="906210" y="45190"/>
                    <a:pt x="906210" y="61501"/>
                  </a:cubicBezTo>
                  <a:lnTo>
                    <a:pt x="906210" y="433174"/>
                  </a:lnTo>
                  <a:cubicBezTo>
                    <a:pt x="906210" y="467140"/>
                    <a:pt x="878675" y="494675"/>
                    <a:pt x="844709" y="494675"/>
                  </a:cubicBezTo>
                  <a:lnTo>
                    <a:pt x="61501" y="494675"/>
                  </a:lnTo>
                  <a:cubicBezTo>
                    <a:pt x="45190" y="494675"/>
                    <a:pt x="29547" y="488196"/>
                    <a:pt x="18013" y="476662"/>
                  </a:cubicBezTo>
                  <a:cubicBezTo>
                    <a:pt x="6480" y="465128"/>
                    <a:pt x="0" y="449485"/>
                    <a:pt x="0" y="433174"/>
                  </a:cubicBezTo>
                  <a:lnTo>
                    <a:pt x="0" y="61501"/>
                  </a:lnTo>
                  <a:cubicBezTo>
                    <a:pt x="0" y="45190"/>
                    <a:pt x="6480" y="29547"/>
                    <a:pt x="18013" y="18013"/>
                  </a:cubicBezTo>
                  <a:cubicBezTo>
                    <a:pt x="29547" y="6480"/>
                    <a:pt x="45190" y="0"/>
                    <a:pt x="61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906210" cy="54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6622737" y="3156538"/>
            <a:ext cx="4140592" cy="204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Dispenser Manufacturers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Hydrogen Suppliers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Mobility service providers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Vehicle OEM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Station Operator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Fleet Manager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698797" y="6296146"/>
            <a:ext cx="4140592" cy="204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Station operations management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Pricing and billing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 portal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API (FMS/ERP)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H2map real time data transfer 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7015910" y="5692447"/>
            <a:ext cx="3681458" cy="451299"/>
            <a:chOff x="0" y="0"/>
            <a:chExt cx="662556" cy="8122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62556" cy="81221"/>
            </a:xfrm>
            <a:custGeom>
              <a:avLst/>
              <a:gdLst/>
              <a:ahLst/>
              <a:cxnLst/>
              <a:rect r="r" b="b" t="t" l="l"/>
              <a:pathLst>
                <a:path h="81221" w="662556">
                  <a:moveTo>
                    <a:pt x="40610" y="0"/>
                  </a:moveTo>
                  <a:lnTo>
                    <a:pt x="621945" y="0"/>
                  </a:lnTo>
                  <a:cubicBezTo>
                    <a:pt x="644374" y="0"/>
                    <a:pt x="662556" y="18182"/>
                    <a:pt x="662556" y="40610"/>
                  </a:cubicBezTo>
                  <a:lnTo>
                    <a:pt x="662556" y="40610"/>
                  </a:lnTo>
                  <a:cubicBezTo>
                    <a:pt x="662556" y="51381"/>
                    <a:pt x="658277" y="61710"/>
                    <a:pt x="650661" y="69326"/>
                  </a:cubicBezTo>
                  <a:cubicBezTo>
                    <a:pt x="643045" y="76942"/>
                    <a:pt x="632716" y="81221"/>
                    <a:pt x="621945" y="81221"/>
                  </a:cubicBezTo>
                  <a:lnTo>
                    <a:pt x="40610" y="81221"/>
                  </a:lnTo>
                  <a:cubicBezTo>
                    <a:pt x="18182" y="81221"/>
                    <a:pt x="0" y="63039"/>
                    <a:pt x="0" y="40610"/>
                  </a:cubicBezTo>
                  <a:lnTo>
                    <a:pt x="0" y="40610"/>
                  </a:lnTo>
                  <a:cubicBezTo>
                    <a:pt x="0" y="18182"/>
                    <a:pt x="18182" y="0"/>
                    <a:pt x="40610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662556" cy="128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7491983" y="5743707"/>
            <a:ext cx="2729312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FFFFFF"/>
                </a:solidFill>
                <a:latin typeface="Roboto Bold Italics"/>
              </a:rPr>
              <a:t>Back Office Features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6928365" y="2552839"/>
            <a:ext cx="3681458" cy="451299"/>
            <a:chOff x="0" y="0"/>
            <a:chExt cx="662556" cy="8122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62556" cy="81221"/>
            </a:xfrm>
            <a:custGeom>
              <a:avLst/>
              <a:gdLst/>
              <a:ahLst/>
              <a:cxnLst/>
              <a:rect r="r" b="b" t="t" l="l"/>
              <a:pathLst>
                <a:path h="81221" w="662556">
                  <a:moveTo>
                    <a:pt x="40610" y="0"/>
                  </a:moveTo>
                  <a:lnTo>
                    <a:pt x="621945" y="0"/>
                  </a:lnTo>
                  <a:cubicBezTo>
                    <a:pt x="644374" y="0"/>
                    <a:pt x="662556" y="18182"/>
                    <a:pt x="662556" y="40610"/>
                  </a:cubicBezTo>
                  <a:lnTo>
                    <a:pt x="662556" y="40610"/>
                  </a:lnTo>
                  <a:cubicBezTo>
                    <a:pt x="662556" y="51381"/>
                    <a:pt x="658277" y="61710"/>
                    <a:pt x="650661" y="69326"/>
                  </a:cubicBezTo>
                  <a:cubicBezTo>
                    <a:pt x="643045" y="76942"/>
                    <a:pt x="632716" y="81221"/>
                    <a:pt x="621945" y="81221"/>
                  </a:cubicBezTo>
                  <a:lnTo>
                    <a:pt x="40610" y="81221"/>
                  </a:lnTo>
                  <a:cubicBezTo>
                    <a:pt x="18182" y="81221"/>
                    <a:pt x="0" y="63039"/>
                    <a:pt x="0" y="40610"/>
                  </a:cubicBezTo>
                  <a:lnTo>
                    <a:pt x="0" y="40610"/>
                  </a:lnTo>
                  <a:cubicBezTo>
                    <a:pt x="0" y="18182"/>
                    <a:pt x="18182" y="0"/>
                    <a:pt x="40610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662556" cy="128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7404438" y="2603484"/>
            <a:ext cx="2729312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FFFFFF"/>
                </a:solidFill>
                <a:latin typeface="Roboto Bold Italics"/>
              </a:rPr>
              <a:t>Back Office Users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5042525" cy="7110953"/>
            <a:chOff x="0" y="0"/>
            <a:chExt cx="907508" cy="12797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79666" y="8086404"/>
            <a:ext cx="4140592" cy="597799"/>
            <a:chOff x="0" y="0"/>
            <a:chExt cx="745187" cy="1075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79666" y="2764700"/>
            <a:ext cx="4140592" cy="2374994"/>
            <a:chOff x="0" y="0"/>
            <a:chExt cx="7981950" cy="45783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19773" t="0" r="-19773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622737" y="1939739"/>
            <a:ext cx="5042525" cy="7110953"/>
            <a:chOff x="0" y="0"/>
            <a:chExt cx="907508" cy="127976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5400000">
            <a:off x="8638436" y="2468878"/>
            <a:ext cx="2140848" cy="2966637"/>
            <a:chOff x="0" y="0"/>
            <a:chExt cx="4734560" cy="65608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-5400000">
              <a:off x="-661670" y="1183640"/>
              <a:ext cx="6043930" cy="4207510"/>
            </a:xfrm>
            <a:custGeom>
              <a:avLst/>
              <a:gdLst/>
              <a:ahLst/>
              <a:cxnLst/>
              <a:rect r="r" b="b" t="t" l="l"/>
              <a:pathLst>
                <a:path h="4207510" w="6043930">
                  <a:moveTo>
                    <a:pt x="101600" y="4206240"/>
                  </a:moveTo>
                  <a:cubicBezTo>
                    <a:pt x="45720" y="4206240"/>
                    <a:pt x="0" y="4160520"/>
                    <a:pt x="0" y="410464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5942330" y="0"/>
                  </a:lnTo>
                  <a:cubicBezTo>
                    <a:pt x="5998210" y="0"/>
                    <a:pt x="6043930" y="45720"/>
                    <a:pt x="6043930" y="101600"/>
                  </a:cubicBezTo>
                  <a:lnTo>
                    <a:pt x="6043930" y="4105910"/>
                  </a:lnTo>
                  <a:cubicBezTo>
                    <a:pt x="6043930" y="4161790"/>
                    <a:pt x="5998210" y="4207510"/>
                    <a:pt x="5942330" y="4207510"/>
                  </a:cubicBezTo>
                  <a:lnTo>
                    <a:pt x="101600" y="4207510"/>
                  </a:lnTo>
                  <a:close/>
                </a:path>
              </a:pathLst>
            </a:custGeom>
            <a:blipFill>
              <a:blip r:embed="rId4"/>
              <a:stretch>
                <a:fillRect l="0" t="-82086" r="0" b="-12906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7625394" y="2764700"/>
            <a:ext cx="1200297" cy="2374994"/>
            <a:chOff x="0" y="0"/>
            <a:chExt cx="2620010" cy="51841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12001" t="-14282" r="-14311" b="-11974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7217954" y="8086404"/>
            <a:ext cx="4140592" cy="597799"/>
            <a:chOff x="0" y="0"/>
            <a:chExt cx="745187" cy="10758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FillnDrive, a Triptic solution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168404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1.WebPortal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141134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DATA /INFORMATION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862519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2. Mobile App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79666" y="5644822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Station operations management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Pricing and billing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 portal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API (FMS/ERP)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217954" y="5693684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Payment solution option </a:t>
            </a:r>
          </a:p>
          <a:p>
            <a:pPr>
              <a:lnSpc>
                <a:spcPts val="2753"/>
              </a:lnSpc>
            </a:pPr>
            <a:r>
              <a:rPr lang="en-US" sz="1966">
                <a:solidFill>
                  <a:srgbClr val="192E59"/>
                </a:solidFill>
                <a:latin typeface="Roboto"/>
              </a:rPr>
              <a:t>       (Visa &amp; </a:t>
            </a:r>
            <a:r>
              <a:rPr lang="en-US" sz="1966">
                <a:solidFill>
                  <a:srgbClr val="192E59"/>
                </a:solidFill>
                <a:latin typeface="Roboto"/>
              </a:rPr>
              <a:t>Mastercard)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Live stations availability at product level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profil with historic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879422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ACCESSIBILITY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12216775" y="1939739"/>
            <a:ext cx="5042525" cy="7110953"/>
            <a:chOff x="0" y="0"/>
            <a:chExt cx="907508" cy="1279766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53" id="53"/>
          <p:cNvSpPr/>
          <p:nvPr/>
        </p:nvSpPr>
        <p:spPr>
          <a:xfrm flipH="false" flipV="false" rot="0">
            <a:off x="13518361" y="2764700"/>
            <a:ext cx="2439353" cy="2439353"/>
          </a:xfrm>
          <a:custGeom>
            <a:avLst/>
            <a:gdLst/>
            <a:ahLst/>
            <a:cxnLst/>
            <a:rect r="r" b="b" t="t" l="l"/>
            <a:pathLst>
              <a:path h="2439353" w="2439353">
                <a:moveTo>
                  <a:pt x="0" y="0"/>
                </a:moveTo>
                <a:lnTo>
                  <a:pt x="2439353" y="0"/>
                </a:lnTo>
                <a:lnTo>
                  <a:pt x="2439353" y="2439353"/>
                </a:lnTo>
                <a:lnTo>
                  <a:pt x="0" y="2439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4" id="54"/>
          <p:cNvGrpSpPr/>
          <p:nvPr/>
        </p:nvGrpSpPr>
        <p:grpSpPr>
          <a:xfrm rot="0">
            <a:off x="12667741" y="8086404"/>
            <a:ext cx="4140592" cy="597799"/>
            <a:chOff x="0" y="0"/>
            <a:chExt cx="745187" cy="107586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57" id="57"/>
          <p:cNvSpPr txBox="true"/>
          <p:nvPr/>
        </p:nvSpPr>
        <p:spPr>
          <a:xfrm rot="0">
            <a:off x="13500152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3.Hardware 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2811415" y="5693684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Configurable Display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Multilingual HMI &amp; audio messages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Guide</a:t>
            </a:r>
          </a:p>
          <a:p>
            <a:pPr algn="l"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Specific Hydrogen data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329209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USER EXPERIENCE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216775" y="1939739"/>
            <a:ext cx="5042525" cy="7110953"/>
            <a:chOff x="0" y="0"/>
            <a:chExt cx="6723367" cy="948127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6723367" cy="9481271"/>
              <a:chOff x="0" y="0"/>
              <a:chExt cx="907508" cy="127976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07508" cy="1279766"/>
              </a:xfrm>
              <a:custGeom>
                <a:avLst/>
                <a:gdLst/>
                <a:ahLst/>
                <a:cxnLst/>
                <a:rect r="r" b="b" t="t" l="l"/>
                <a:pathLst>
                  <a:path h="1279766" w="907508">
                    <a:moveTo>
                      <a:pt x="98261" y="0"/>
                    </a:moveTo>
                    <a:lnTo>
                      <a:pt x="809248" y="0"/>
                    </a:lnTo>
                    <a:cubicBezTo>
                      <a:pt x="863516" y="0"/>
                      <a:pt x="907508" y="43993"/>
                      <a:pt x="907508" y="98261"/>
                    </a:cubicBezTo>
                    <a:lnTo>
                      <a:pt x="907508" y="1181505"/>
                    </a:lnTo>
                    <a:cubicBezTo>
                      <a:pt x="907508" y="1207565"/>
                      <a:pt x="897156" y="1232558"/>
                      <a:pt x="878729" y="1250986"/>
                    </a:cubicBezTo>
                    <a:cubicBezTo>
                      <a:pt x="860301" y="1269413"/>
                      <a:pt x="835308" y="1279766"/>
                      <a:pt x="809248" y="1279766"/>
                    </a:cubicBezTo>
                    <a:lnTo>
                      <a:pt x="98261" y="1279766"/>
                    </a:lnTo>
                    <a:cubicBezTo>
                      <a:pt x="43993" y="1279766"/>
                      <a:pt x="0" y="1235773"/>
                      <a:pt x="0" y="1181505"/>
                    </a:cubicBezTo>
                    <a:lnTo>
                      <a:pt x="0" y="98261"/>
                    </a:lnTo>
                    <a:cubicBezTo>
                      <a:pt x="0" y="43993"/>
                      <a:pt x="43993" y="0"/>
                      <a:pt x="98261" y="0"/>
                    </a:cubicBezTo>
                    <a:close/>
                  </a:path>
                </a:pathLst>
              </a:custGeom>
              <a:solidFill>
                <a:srgbClr val="F4F7FB"/>
              </a:solidFill>
              <a:ln w="28575" cap="rnd">
                <a:solidFill>
                  <a:srgbClr val="BFE6F9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907508" cy="13273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1735448" y="1099947"/>
              <a:ext cx="3252471" cy="3252471"/>
            </a:xfrm>
            <a:custGeom>
              <a:avLst/>
              <a:gdLst/>
              <a:ahLst/>
              <a:cxnLst/>
              <a:rect r="r" b="b" t="t" l="l"/>
              <a:pathLst>
                <a:path h="3252471" w="3252471">
                  <a:moveTo>
                    <a:pt x="0" y="0"/>
                  </a:moveTo>
                  <a:lnTo>
                    <a:pt x="3252471" y="0"/>
                  </a:lnTo>
                  <a:lnTo>
                    <a:pt x="3252471" y="3252471"/>
                  </a:lnTo>
                  <a:lnTo>
                    <a:pt x="0" y="3252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601289" y="8195553"/>
              <a:ext cx="5520790" cy="797065"/>
              <a:chOff x="0" y="0"/>
              <a:chExt cx="745187" cy="10758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45187" cy="107586"/>
              </a:xfrm>
              <a:custGeom>
                <a:avLst/>
                <a:gdLst/>
                <a:ahLst/>
                <a:cxnLst/>
                <a:rect r="r" b="b" t="t" l="l"/>
                <a:pathLst>
                  <a:path h="107586" w="745187">
                    <a:moveTo>
                      <a:pt x="53793" y="0"/>
                    </a:moveTo>
                    <a:lnTo>
                      <a:pt x="691393" y="0"/>
                    </a:lnTo>
                    <a:cubicBezTo>
                      <a:pt x="721103" y="0"/>
                      <a:pt x="745187" y="24084"/>
                      <a:pt x="745187" y="53793"/>
                    </a:cubicBezTo>
                    <a:lnTo>
                      <a:pt x="745187" y="53793"/>
                    </a:lnTo>
                    <a:cubicBezTo>
                      <a:pt x="745187" y="83502"/>
                      <a:pt x="721103" y="107586"/>
                      <a:pt x="691393" y="107586"/>
                    </a:cubicBezTo>
                    <a:lnTo>
                      <a:pt x="53793" y="107586"/>
                    </a:lnTo>
                    <a:cubicBezTo>
                      <a:pt x="24084" y="107586"/>
                      <a:pt x="0" y="83502"/>
                      <a:pt x="0" y="53793"/>
                    </a:cubicBezTo>
                    <a:lnTo>
                      <a:pt x="0" y="53793"/>
                    </a:lnTo>
                    <a:cubicBezTo>
                      <a:pt x="0" y="24084"/>
                      <a:pt x="24084" y="0"/>
                      <a:pt x="53793" y="0"/>
                    </a:cubicBezTo>
                    <a:close/>
                  </a:path>
                </a:pathLst>
              </a:custGeom>
              <a:solidFill>
                <a:srgbClr val="1277FD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745187" cy="1552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1711170" y="192607"/>
              <a:ext cx="3684158" cy="593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25"/>
                </a:lnSpc>
              </a:pPr>
              <a:r>
                <a:rPr lang="en-US" sz="2661" u="sng">
                  <a:solidFill>
                    <a:srgbClr val="1277FD"/>
                  </a:solidFill>
                  <a:latin typeface="Roboto Bold"/>
                </a:rPr>
                <a:t>3. Local Support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92854" y="5021134"/>
              <a:ext cx="5520790" cy="2714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Refueling list, </a:t>
              </a:r>
            </a:p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System configuration: Product price, VAT rate, Products, Languages …</a:t>
              </a:r>
            </a:p>
            <a:p>
              <a:pPr algn="l"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Regulatory visit management features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483246" y="8374266"/>
              <a:ext cx="3639083" cy="401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1851" spc="140">
                  <a:solidFill>
                    <a:srgbClr val="FFFFFF"/>
                  </a:solidFill>
                  <a:latin typeface="Roboto Bold"/>
                </a:rPr>
                <a:t>ASSISTANCE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1939739"/>
            <a:ext cx="5042525" cy="7110953"/>
            <a:chOff x="0" y="0"/>
            <a:chExt cx="907508" cy="127976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79666" y="8086404"/>
            <a:ext cx="4140592" cy="597799"/>
            <a:chOff x="0" y="0"/>
            <a:chExt cx="745187" cy="10758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79666" y="2764700"/>
            <a:ext cx="4140592" cy="2374994"/>
            <a:chOff x="0" y="0"/>
            <a:chExt cx="7981950" cy="45783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l="-19773" t="0" r="-19773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6622737" y="1939739"/>
            <a:ext cx="10636563" cy="7110953"/>
            <a:chOff x="0" y="0"/>
            <a:chExt cx="1914273" cy="127976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14273" cy="1279766"/>
            </a:xfrm>
            <a:custGeom>
              <a:avLst/>
              <a:gdLst/>
              <a:ahLst/>
              <a:cxnLst/>
              <a:rect r="r" b="b" t="t" l="l"/>
              <a:pathLst>
                <a:path h="1279766" w="1914273">
                  <a:moveTo>
                    <a:pt x="46583" y="0"/>
                  </a:moveTo>
                  <a:lnTo>
                    <a:pt x="1867690" y="0"/>
                  </a:lnTo>
                  <a:cubicBezTo>
                    <a:pt x="1893417" y="0"/>
                    <a:pt x="1914273" y="20856"/>
                    <a:pt x="1914273" y="46583"/>
                  </a:cubicBezTo>
                  <a:lnTo>
                    <a:pt x="1914273" y="1233183"/>
                  </a:lnTo>
                  <a:cubicBezTo>
                    <a:pt x="1914273" y="1258910"/>
                    <a:pt x="1893417" y="1279766"/>
                    <a:pt x="1867690" y="1279766"/>
                  </a:cubicBezTo>
                  <a:lnTo>
                    <a:pt x="46583" y="1279766"/>
                  </a:lnTo>
                  <a:cubicBezTo>
                    <a:pt x="20856" y="1279766"/>
                    <a:pt x="0" y="1258910"/>
                    <a:pt x="0" y="1233183"/>
                  </a:cubicBezTo>
                  <a:lnTo>
                    <a:pt x="0" y="46583"/>
                  </a:lnTo>
                  <a:cubicBezTo>
                    <a:pt x="0" y="20856"/>
                    <a:pt x="20856" y="0"/>
                    <a:pt x="46583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1914273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5400000">
            <a:off x="8638436" y="2468878"/>
            <a:ext cx="2140848" cy="2966637"/>
            <a:chOff x="0" y="0"/>
            <a:chExt cx="4734560" cy="65608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-5400000">
              <a:off x="-661670" y="1183640"/>
              <a:ext cx="6043930" cy="4207510"/>
            </a:xfrm>
            <a:custGeom>
              <a:avLst/>
              <a:gdLst/>
              <a:ahLst/>
              <a:cxnLst/>
              <a:rect r="r" b="b" t="t" l="l"/>
              <a:pathLst>
                <a:path h="4207510" w="6043930">
                  <a:moveTo>
                    <a:pt x="101600" y="4206240"/>
                  </a:moveTo>
                  <a:cubicBezTo>
                    <a:pt x="45720" y="4206240"/>
                    <a:pt x="0" y="4160520"/>
                    <a:pt x="0" y="410464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5942330" y="0"/>
                  </a:lnTo>
                  <a:cubicBezTo>
                    <a:pt x="5998210" y="0"/>
                    <a:pt x="6043930" y="45720"/>
                    <a:pt x="6043930" y="101600"/>
                  </a:cubicBezTo>
                  <a:lnTo>
                    <a:pt x="6043930" y="4105910"/>
                  </a:lnTo>
                  <a:cubicBezTo>
                    <a:pt x="6043930" y="4161790"/>
                    <a:pt x="5998210" y="4207510"/>
                    <a:pt x="5942330" y="4207510"/>
                  </a:cubicBezTo>
                  <a:lnTo>
                    <a:pt x="101600" y="4207510"/>
                  </a:lnTo>
                  <a:close/>
                </a:path>
              </a:pathLst>
            </a:custGeom>
            <a:blipFill>
              <a:blip r:embed="rId5"/>
              <a:stretch>
                <a:fillRect l="0" t="-82086" r="0" b="-12906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7625394" y="2764700"/>
            <a:ext cx="1200297" cy="2374994"/>
            <a:chOff x="0" y="0"/>
            <a:chExt cx="2620010" cy="518414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12001" t="-14282" r="-14311" b="-11974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7217954" y="8086404"/>
            <a:ext cx="4140592" cy="597799"/>
            <a:chOff x="0" y="0"/>
            <a:chExt cx="745187" cy="10758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FillnDrive, a Triptic solution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168404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1.WebPortal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141134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DATA /INFORMATION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7862519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2. Mobile App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479666" y="5644822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Station operations management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Pricing and billing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 portal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API (FMS/ERP)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217954" y="5693684"/>
            <a:ext cx="4140592" cy="204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Payment solution option</a:t>
            </a:r>
            <a:r>
              <a:rPr lang="en-US" sz="1966">
                <a:solidFill>
                  <a:srgbClr val="192E59"/>
                </a:solidFill>
                <a:latin typeface="Roboto"/>
              </a:rPr>
              <a:t> (Visa &amp; Mastercard)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Live stations availability at product level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profil with historic</a:t>
            </a:r>
          </a:p>
          <a:p>
            <a:pPr>
              <a:lnSpc>
                <a:spcPts val="2753"/>
              </a:lnSpc>
            </a:pPr>
          </a:p>
        </p:txBody>
      </p:sp>
      <p:sp>
        <p:nvSpPr>
          <p:cNvPr name="TextBox 60" id="60"/>
          <p:cNvSpPr txBox="true"/>
          <p:nvPr/>
        </p:nvSpPr>
        <p:spPr>
          <a:xfrm rot="0">
            <a:off x="7879422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ACCESSIBILITY</a:t>
            </a:r>
          </a:p>
        </p:txBody>
      </p:sp>
      <p:grpSp>
        <p:nvGrpSpPr>
          <p:cNvPr name="Group 61" id="61"/>
          <p:cNvGrpSpPr/>
          <p:nvPr/>
        </p:nvGrpSpPr>
        <p:grpSpPr>
          <a:xfrm rot="0">
            <a:off x="11941019" y="3124890"/>
            <a:ext cx="5035308" cy="1897731"/>
            <a:chOff x="0" y="0"/>
            <a:chExt cx="906210" cy="341537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906210" cy="341537"/>
            </a:xfrm>
            <a:custGeom>
              <a:avLst/>
              <a:gdLst/>
              <a:ahLst/>
              <a:cxnLst/>
              <a:rect r="r" b="b" t="t" l="l"/>
              <a:pathLst>
                <a:path h="341537" w="906210">
                  <a:moveTo>
                    <a:pt x="61501" y="0"/>
                  </a:moveTo>
                  <a:lnTo>
                    <a:pt x="844709" y="0"/>
                  </a:lnTo>
                  <a:cubicBezTo>
                    <a:pt x="861020" y="0"/>
                    <a:pt x="876663" y="6480"/>
                    <a:pt x="888196" y="18013"/>
                  </a:cubicBezTo>
                  <a:cubicBezTo>
                    <a:pt x="899730" y="29547"/>
                    <a:pt x="906210" y="45190"/>
                    <a:pt x="906210" y="61501"/>
                  </a:cubicBezTo>
                  <a:lnTo>
                    <a:pt x="906210" y="280036"/>
                  </a:lnTo>
                  <a:cubicBezTo>
                    <a:pt x="906210" y="314002"/>
                    <a:pt x="878675" y="341537"/>
                    <a:pt x="844709" y="341537"/>
                  </a:cubicBezTo>
                  <a:lnTo>
                    <a:pt x="61501" y="341537"/>
                  </a:lnTo>
                  <a:cubicBezTo>
                    <a:pt x="45190" y="341537"/>
                    <a:pt x="29547" y="335057"/>
                    <a:pt x="18013" y="323523"/>
                  </a:cubicBezTo>
                  <a:cubicBezTo>
                    <a:pt x="6480" y="311990"/>
                    <a:pt x="0" y="296347"/>
                    <a:pt x="0" y="280036"/>
                  </a:cubicBezTo>
                  <a:lnTo>
                    <a:pt x="0" y="61501"/>
                  </a:lnTo>
                  <a:cubicBezTo>
                    <a:pt x="0" y="45190"/>
                    <a:pt x="6480" y="29547"/>
                    <a:pt x="18013" y="18013"/>
                  </a:cubicBezTo>
                  <a:cubicBezTo>
                    <a:pt x="29547" y="6480"/>
                    <a:pt x="45190" y="0"/>
                    <a:pt x="61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47625"/>
              <a:ext cx="906210" cy="389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64" id="64"/>
          <p:cNvSpPr txBox="true"/>
          <p:nvPr/>
        </p:nvSpPr>
        <p:spPr>
          <a:xfrm rot="0">
            <a:off x="12381237" y="3367827"/>
            <a:ext cx="4271598" cy="1364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Payment solution option </a:t>
            </a:r>
          </a:p>
          <a:p>
            <a:pPr>
              <a:lnSpc>
                <a:spcPts val="2753"/>
              </a:lnSpc>
            </a:pPr>
            <a:r>
              <a:rPr lang="en-US" sz="1966">
                <a:solidFill>
                  <a:srgbClr val="192E59"/>
                </a:solidFill>
                <a:latin typeface="Roboto"/>
              </a:rPr>
              <a:t>       (bank card)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Live stations availabilities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profil with historic</a:t>
            </a:r>
          </a:p>
        </p:txBody>
      </p:sp>
      <p:grpSp>
        <p:nvGrpSpPr>
          <p:cNvPr name="Group 65" id="65"/>
          <p:cNvGrpSpPr/>
          <p:nvPr/>
        </p:nvGrpSpPr>
        <p:grpSpPr>
          <a:xfrm rot="0">
            <a:off x="12676307" y="2881772"/>
            <a:ext cx="3681458" cy="451299"/>
            <a:chOff x="0" y="0"/>
            <a:chExt cx="662556" cy="81221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662556" cy="81221"/>
            </a:xfrm>
            <a:custGeom>
              <a:avLst/>
              <a:gdLst/>
              <a:ahLst/>
              <a:cxnLst/>
              <a:rect r="r" b="b" t="t" l="l"/>
              <a:pathLst>
                <a:path h="81221" w="662556">
                  <a:moveTo>
                    <a:pt x="40610" y="0"/>
                  </a:moveTo>
                  <a:lnTo>
                    <a:pt x="621945" y="0"/>
                  </a:lnTo>
                  <a:cubicBezTo>
                    <a:pt x="644374" y="0"/>
                    <a:pt x="662556" y="18182"/>
                    <a:pt x="662556" y="40610"/>
                  </a:cubicBezTo>
                  <a:lnTo>
                    <a:pt x="662556" y="40610"/>
                  </a:lnTo>
                  <a:cubicBezTo>
                    <a:pt x="662556" y="51381"/>
                    <a:pt x="658277" y="61710"/>
                    <a:pt x="650661" y="69326"/>
                  </a:cubicBezTo>
                  <a:cubicBezTo>
                    <a:pt x="643045" y="76942"/>
                    <a:pt x="632716" y="81221"/>
                    <a:pt x="621945" y="81221"/>
                  </a:cubicBezTo>
                  <a:lnTo>
                    <a:pt x="40610" y="81221"/>
                  </a:lnTo>
                  <a:cubicBezTo>
                    <a:pt x="18182" y="81221"/>
                    <a:pt x="0" y="63039"/>
                    <a:pt x="0" y="40610"/>
                  </a:cubicBezTo>
                  <a:lnTo>
                    <a:pt x="0" y="40610"/>
                  </a:lnTo>
                  <a:cubicBezTo>
                    <a:pt x="0" y="18182"/>
                    <a:pt x="18182" y="0"/>
                    <a:pt x="40610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47625"/>
              <a:ext cx="662556" cy="128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68" id="68"/>
          <p:cNvSpPr txBox="true"/>
          <p:nvPr/>
        </p:nvSpPr>
        <p:spPr>
          <a:xfrm rot="0">
            <a:off x="13152380" y="2933032"/>
            <a:ext cx="2729312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FFFFFF"/>
                </a:solidFill>
                <a:latin typeface="Roboto Bold Italics"/>
              </a:rPr>
              <a:t>FillnDrive Mobile App</a:t>
            </a:r>
          </a:p>
        </p:txBody>
      </p:sp>
      <p:grpSp>
        <p:nvGrpSpPr>
          <p:cNvPr name="Group 69" id="69"/>
          <p:cNvGrpSpPr/>
          <p:nvPr/>
        </p:nvGrpSpPr>
        <p:grpSpPr>
          <a:xfrm rot="0">
            <a:off x="11941019" y="5194071"/>
            <a:ext cx="5035308" cy="555682"/>
            <a:chOff x="0" y="0"/>
            <a:chExt cx="6713744" cy="740910"/>
          </a:xfrm>
        </p:grpSpPr>
        <p:grpSp>
          <p:nvGrpSpPr>
            <p:cNvPr name="Group 70" id="70"/>
            <p:cNvGrpSpPr/>
            <p:nvPr/>
          </p:nvGrpSpPr>
          <p:grpSpPr>
            <a:xfrm rot="0">
              <a:off x="0" y="0"/>
              <a:ext cx="6713744" cy="740910"/>
              <a:chOff x="0" y="0"/>
              <a:chExt cx="974893" cy="107586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974893" cy="107586"/>
              </a:xfrm>
              <a:custGeom>
                <a:avLst/>
                <a:gdLst/>
                <a:ahLst/>
                <a:cxnLst/>
                <a:rect r="r" b="b" t="t" l="l"/>
                <a:pathLst>
                  <a:path h="107586" w="974893">
                    <a:moveTo>
                      <a:pt x="53793" y="0"/>
                    </a:moveTo>
                    <a:lnTo>
                      <a:pt x="921099" y="0"/>
                    </a:lnTo>
                    <a:cubicBezTo>
                      <a:pt x="950809" y="0"/>
                      <a:pt x="974893" y="24084"/>
                      <a:pt x="974893" y="53793"/>
                    </a:cubicBezTo>
                    <a:lnTo>
                      <a:pt x="974893" y="53793"/>
                    </a:lnTo>
                    <a:cubicBezTo>
                      <a:pt x="974893" y="83502"/>
                      <a:pt x="950809" y="107586"/>
                      <a:pt x="921099" y="107586"/>
                    </a:cubicBezTo>
                    <a:lnTo>
                      <a:pt x="53793" y="107586"/>
                    </a:lnTo>
                    <a:cubicBezTo>
                      <a:pt x="24084" y="107586"/>
                      <a:pt x="0" y="83502"/>
                      <a:pt x="0" y="53793"/>
                    </a:cubicBezTo>
                    <a:lnTo>
                      <a:pt x="0" y="53793"/>
                    </a:lnTo>
                    <a:cubicBezTo>
                      <a:pt x="0" y="24084"/>
                      <a:pt x="24084" y="0"/>
                      <a:pt x="53793" y="0"/>
                    </a:cubicBezTo>
                    <a:close/>
                  </a:path>
                </a:pathLst>
              </a:custGeom>
              <a:solidFill>
                <a:srgbClr val="1277FD"/>
              </a:solidFill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57150"/>
                <a:ext cx="974893" cy="1647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73" id="73"/>
            <p:cNvSpPr txBox="true"/>
            <p:nvPr/>
          </p:nvSpPr>
          <p:spPr>
            <a:xfrm rot="0">
              <a:off x="1072534" y="153913"/>
              <a:ext cx="4425430" cy="385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9"/>
                </a:lnSpc>
              </a:pPr>
              <a:r>
                <a:rPr lang="en-US" sz="1720" spc="130">
                  <a:solidFill>
                    <a:srgbClr val="FFFFFF"/>
                  </a:solidFill>
                  <a:latin typeface="Roboto Bold"/>
                </a:rPr>
                <a:t>DOWNLOAD THE APP &gt;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676307" y="6011458"/>
            <a:ext cx="1459591" cy="1459591"/>
            <a:chOff x="0" y="0"/>
            <a:chExt cx="1946122" cy="1946122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946122" cy="1946122"/>
            </a:xfrm>
            <a:custGeom>
              <a:avLst/>
              <a:gdLst/>
              <a:ahLst/>
              <a:cxnLst/>
              <a:rect r="r" b="b" t="t" l="l"/>
              <a:pathLst>
                <a:path h="1946122" w="1946122">
                  <a:moveTo>
                    <a:pt x="0" y="0"/>
                  </a:moveTo>
                  <a:lnTo>
                    <a:pt x="1946122" y="0"/>
                  </a:lnTo>
                  <a:lnTo>
                    <a:pt x="1946122" y="1946122"/>
                  </a:lnTo>
                  <a:lnTo>
                    <a:pt x="0" y="1946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4738037" y="6011458"/>
            <a:ext cx="1459591" cy="1459591"/>
            <a:chOff x="0" y="0"/>
            <a:chExt cx="1946122" cy="1946122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946122" cy="1946122"/>
            </a:xfrm>
            <a:custGeom>
              <a:avLst/>
              <a:gdLst/>
              <a:ahLst/>
              <a:cxnLst/>
              <a:rect r="r" b="b" t="t" l="l"/>
              <a:pathLst>
                <a:path h="1946122" w="1946122">
                  <a:moveTo>
                    <a:pt x="0" y="0"/>
                  </a:moveTo>
                  <a:lnTo>
                    <a:pt x="1946122" y="0"/>
                  </a:lnTo>
                  <a:lnTo>
                    <a:pt x="1946122" y="1946122"/>
                  </a:lnTo>
                  <a:lnTo>
                    <a:pt x="0" y="1946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8" id="78"/>
          <p:cNvSpPr txBox="true"/>
          <p:nvPr/>
        </p:nvSpPr>
        <p:spPr>
          <a:xfrm rot="0">
            <a:off x="12041447" y="7564684"/>
            <a:ext cx="2729312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 Italics"/>
              </a:rPr>
              <a:t>Version Apple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4103177" y="7564684"/>
            <a:ext cx="2729312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192E59"/>
                </a:solidFill>
                <a:latin typeface="Roboto Bold Italics"/>
              </a:rPr>
              <a:t>Version Android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5042525" cy="7110953"/>
            <a:chOff x="0" y="0"/>
            <a:chExt cx="907508" cy="12797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79666" y="8086404"/>
            <a:ext cx="4140592" cy="597799"/>
            <a:chOff x="0" y="0"/>
            <a:chExt cx="745187" cy="1075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79666" y="2764700"/>
            <a:ext cx="4140592" cy="2374994"/>
            <a:chOff x="0" y="0"/>
            <a:chExt cx="7981950" cy="45783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19773" t="0" r="-19773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622737" y="1939739"/>
            <a:ext cx="5042525" cy="7110953"/>
            <a:chOff x="0" y="0"/>
            <a:chExt cx="907508" cy="127976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5400000">
            <a:off x="8638436" y="2468878"/>
            <a:ext cx="2140848" cy="2966637"/>
            <a:chOff x="0" y="0"/>
            <a:chExt cx="4734560" cy="65608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-5400000">
              <a:off x="-661670" y="1183640"/>
              <a:ext cx="6043930" cy="4207510"/>
            </a:xfrm>
            <a:custGeom>
              <a:avLst/>
              <a:gdLst/>
              <a:ahLst/>
              <a:cxnLst/>
              <a:rect r="r" b="b" t="t" l="l"/>
              <a:pathLst>
                <a:path h="4207510" w="6043930">
                  <a:moveTo>
                    <a:pt x="101600" y="4206240"/>
                  </a:moveTo>
                  <a:cubicBezTo>
                    <a:pt x="45720" y="4206240"/>
                    <a:pt x="0" y="4160520"/>
                    <a:pt x="0" y="410464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5942330" y="0"/>
                  </a:lnTo>
                  <a:cubicBezTo>
                    <a:pt x="5998210" y="0"/>
                    <a:pt x="6043930" y="45720"/>
                    <a:pt x="6043930" y="101600"/>
                  </a:cubicBezTo>
                  <a:lnTo>
                    <a:pt x="6043930" y="4105910"/>
                  </a:lnTo>
                  <a:cubicBezTo>
                    <a:pt x="6043930" y="4161790"/>
                    <a:pt x="5998210" y="4207510"/>
                    <a:pt x="5942330" y="4207510"/>
                  </a:cubicBezTo>
                  <a:lnTo>
                    <a:pt x="101600" y="4207510"/>
                  </a:lnTo>
                  <a:close/>
                </a:path>
              </a:pathLst>
            </a:custGeom>
            <a:blipFill>
              <a:blip r:embed="rId4"/>
              <a:stretch>
                <a:fillRect l="0" t="-82086" r="0" b="-12906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7625394" y="2764700"/>
            <a:ext cx="1200297" cy="2374994"/>
            <a:chOff x="0" y="0"/>
            <a:chExt cx="2620010" cy="51841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12001" t="-14282" r="-14311" b="-11974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7217954" y="8086404"/>
            <a:ext cx="4140592" cy="597799"/>
            <a:chOff x="0" y="0"/>
            <a:chExt cx="745187" cy="10758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FillnDrive, a Triptic solution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168404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1.WebPortal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141134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DATA /INFORMATION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862519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2. Mobile App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79666" y="5644822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Station operations management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Pricing and billing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Account customer portal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API (FMS/ERP)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217954" y="5693684"/>
            <a:ext cx="4140592" cy="204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Payment solution option (Visa &amp; Mastercard)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Live stations availability at product level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profil with historic</a:t>
            </a:r>
          </a:p>
          <a:p>
            <a:pPr>
              <a:lnSpc>
                <a:spcPts val="2753"/>
              </a:lnSpc>
            </a:pPr>
          </a:p>
        </p:txBody>
      </p:sp>
      <p:sp>
        <p:nvSpPr>
          <p:cNvPr name="TextBox 49" id="49"/>
          <p:cNvSpPr txBox="true"/>
          <p:nvPr/>
        </p:nvSpPr>
        <p:spPr>
          <a:xfrm rot="0">
            <a:off x="7879422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ACCESSIBILITY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12216775" y="1939739"/>
            <a:ext cx="5042525" cy="7110953"/>
            <a:chOff x="0" y="0"/>
            <a:chExt cx="907508" cy="1279766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907508" cy="1279766"/>
            </a:xfrm>
            <a:custGeom>
              <a:avLst/>
              <a:gdLst/>
              <a:ahLst/>
              <a:cxnLst/>
              <a:rect r="r" b="b" t="t" l="l"/>
              <a:pathLst>
                <a:path h="1279766" w="907508">
                  <a:moveTo>
                    <a:pt x="98261" y="0"/>
                  </a:moveTo>
                  <a:lnTo>
                    <a:pt x="809248" y="0"/>
                  </a:lnTo>
                  <a:cubicBezTo>
                    <a:pt x="863516" y="0"/>
                    <a:pt x="907508" y="43993"/>
                    <a:pt x="907508" y="98261"/>
                  </a:cubicBezTo>
                  <a:lnTo>
                    <a:pt x="907508" y="1181505"/>
                  </a:lnTo>
                  <a:cubicBezTo>
                    <a:pt x="907508" y="1207565"/>
                    <a:pt x="897156" y="1232558"/>
                    <a:pt x="878729" y="1250986"/>
                  </a:cubicBezTo>
                  <a:cubicBezTo>
                    <a:pt x="860301" y="1269413"/>
                    <a:pt x="835308" y="1279766"/>
                    <a:pt x="809248" y="1279766"/>
                  </a:cubicBezTo>
                  <a:lnTo>
                    <a:pt x="98261" y="1279766"/>
                  </a:lnTo>
                  <a:cubicBezTo>
                    <a:pt x="43993" y="1279766"/>
                    <a:pt x="0" y="1235773"/>
                    <a:pt x="0" y="1181505"/>
                  </a:cubicBezTo>
                  <a:lnTo>
                    <a:pt x="0" y="98261"/>
                  </a:lnTo>
                  <a:cubicBezTo>
                    <a:pt x="0" y="43993"/>
                    <a:pt x="43993" y="0"/>
                    <a:pt x="98261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90750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53" id="53"/>
          <p:cNvSpPr/>
          <p:nvPr/>
        </p:nvSpPr>
        <p:spPr>
          <a:xfrm flipH="false" flipV="false" rot="0">
            <a:off x="13518361" y="2764700"/>
            <a:ext cx="2439353" cy="2439353"/>
          </a:xfrm>
          <a:custGeom>
            <a:avLst/>
            <a:gdLst/>
            <a:ahLst/>
            <a:cxnLst/>
            <a:rect r="r" b="b" t="t" l="l"/>
            <a:pathLst>
              <a:path h="2439353" w="2439353">
                <a:moveTo>
                  <a:pt x="0" y="0"/>
                </a:moveTo>
                <a:lnTo>
                  <a:pt x="2439353" y="0"/>
                </a:lnTo>
                <a:lnTo>
                  <a:pt x="2439353" y="2439353"/>
                </a:lnTo>
                <a:lnTo>
                  <a:pt x="0" y="2439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4" id="54"/>
          <p:cNvGrpSpPr/>
          <p:nvPr/>
        </p:nvGrpSpPr>
        <p:grpSpPr>
          <a:xfrm rot="0">
            <a:off x="12667741" y="8086404"/>
            <a:ext cx="4140592" cy="597799"/>
            <a:chOff x="0" y="0"/>
            <a:chExt cx="745187" cy="107586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57" id="57"/>
          <p:cNvSpPr txBox="true"/>
          <p:nvPr/>
        </p:nvSpPr>
        <p:spPr>
          <a:xfrm rot="0">
            <a:off x="13500152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3.Hardware 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2811415" y="5693684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Configurable Display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Multilingual HMI &amp; audio messages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Guide</a:t>
            </a:r>
          </a:p>
          <a:p>
            <a:pPr algn="l"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Specific Hydrogen data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329209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USER EXPERIENCE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22737" y="1939739"/>
            <a:ext cx="5042525" cy="7110953"/>
            <a:chOff x="0" y="0"/>
            <a:chExt cx="6723367" cy="948127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6723367" cy="9481271"/>
              <a:chOff x="0" y="0"/>
              <a:chExt cx="907508" cy="127976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07508" cy="1279766"/>
              </a:xfrm>
              <a:custGeom>
                <a:avLst/>
                <a:gdLst/>
                <a:ahLst/>
                <a:cxnLst/>
                <a:rect r="r" b="b" t="t" l="l"/>
                <a:pathLst>
                  <a:path h="1279766" w="907508">
                    <a:moveTo>
                      <a:pt x="98261" y="0"/>
                    </a:moveTo>
                    <a:lnTo>
                      <a:pt x="809248" y="0"/>
                    </a:lnTo>
                    <a:cubicBezTo>
                      <a:pt x="863516" y="0"/>
                      <a:pt x="907508" y="43993"/>
                      <a:pt x="907508" y="98261"/>
                    </a:cubicBezTo>
                    <a:lnTo>
                      <a:pt x="907508" y="1181505"/>
                    </a:lnTo>
                    <a:cubicBezTo>
                      <a:pt x="907508" y="1207565"/>
                      <a:pt x="897156" y="1232558"/>
                      <a:pt x="878729" y="1250986"/>
                    </a:cubicBezTo>
                    <a:cubicBezTo>
                      <a:pt x="860301" y="1269413"/>
                      <a:pt x="835308" y="1279766"/>
                      <a:pt x="809248" y="1279766"/>
                    </a:cubicBezTo>
                    <a:lnTo>
                      <a:pt x="98261" y="1279766"/>
                    </a:lnTo>
                    <a:cubicBezTo>
                      <a:pt x="43993" y="1279766"/>
                      <a:pt x="0" y="1235773"/>
                      <a:pt x="0" y="1181505"/>
                    </a:cubicBezTo>
                    <a:lnTo>
                      <a:pt x="0" y="98261"/>
                    </a:lnTo>
                    <a:cubicBezTo>
                      <a:pt x="0" y="43993"/>
                      <a:pt x="43993" y="0"/>
                      <a:pt x="98261" y="0"/>
                    </a:cubicBezTo>
                    <a:close/>
                  </a:path>
                </a:pathLst>
              </a:custGeom>
              <a:solidFill>
                <a:srgbClr val="F4F7FB"/>
              </a:solidFill>
              <a:ln w="28575" cap="rnd">
                <a:solidFill>
                  <a:srgbClr val="BFE6F9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907508" cy="13273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5400000">
              <a:off x="2687599" y="705518"/>
              <a:ext cx="2854465" cy="3955516"/>
              <a:chOff x="0" y="0"/>
              <a:chExt cx="4734560" cy="656082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6830" y="50800"/>
                <a:ext cx="4645660" cy="6473190"/>
              </a:xfrm>
              <a:custGeom>
                <a:avLst/>
                <a:gdLst/>
                <a:ahLst/>
                <a:cxnLst/>
                <a:rect r="r" b="b" t="t" l="l"/>
                <a:pathLst>
                  <a:path h="6473190" w="4645660">
                    <a:moveTo>
                      <a:pt x="4368800" y="0"/>
                    </a:moveTo>
                    <a:lnTo>
                      <a:pt x="276860" y="0"/>
                    </a:lnTo>
                    <a:cubicBezTo>
                      <a:pt x="124460" y="0"/>
                      <a:pt x="0" y="123190"/>
                      <a:pt x="0" y="276860"/>
                    </a:cubicBezTo>
                    <a:lnTo>
                      <a:pt x="0" y="6196330"/>
                    </a:lnTo>
                    <a:cubicBezTo>
                      <a:pt x="0" y="6350000"/>
                      <a:pt x="124460" y="6473190"/>
                      <a:pt x="276860" y="6473190"/>
                    </a:cubicBezTo>
                    <a:lnTo>
                      <a:pt x="4368800" y="6473190"/>
                    </a:lnTo>
                    <a:cubicBezTo>
                      <a:pt x="4522470" y="6473190"/>
                      <a:pt x="4645660" y="6348730"/>
                      <a:pt x="4645660" y="6196330"/>
                    </a:cubicBezTo>
                    <a:lnTo>
                      <a:pt x="4645660" y="276860"/>
                    </a:lnTo>
                    <a:cubicBezTo>
                      <a:pt x="4645660" y="123190"/>
                      <a:pt x="4522470" y="0"/>
                      <a:pt x="4368800" y="0"/>
                    </a:cubicBezTo>
                    <a:close/>
                    <a:moveTo>
                      <a:pt x="4425950" y="6156960"/>
                    </a:moveTo>
                    <a:cubicBezTo>
                      <a:pt x="4425950" y="6212840"/>
                      <a:pt x="4380230" y="6258560"/>
                      <a:pt x="4324350" y="6258560"/>
                    </a:cubicBezTo>
                    <a:lnTo>
                      <a:pt x="321310" y="6258560"/>
                    </a:lnTo>
                    <a:cubicBezTo>
                      <a:pt x="265430" y="6258560"/>
                      <a:pt x="219710" y="6212840"/>
                      <a:pt x="219710" y="6156960"/>
                    </a:cubicBezTo>
                    <a:lnTo>
                      <a:pt x="219710" y="316230"/>
                    </a:lnTo>
                    <a:cubicBezTo>
                      <a:pt x="219710" y="260350"/>
                      <a:pt x="265430" y="214630"/>
                      <a:pt x="321310" y="214630"/>
                    </a:cubicBezTo>
                    <a:lnTo>
                      <a:pt x="4325620" y="214630"/>
                    </a:lnTo>
                    <a:cubicBezTo>
                      <a:pt x="4381500" y="214630"/>
                      <a:pt x="4427220" y="260350"/>
                      <a:pt x="4427220" y="316230"/>
                    </a:cubicBezTo>
                    <a:lnTo>
                      <a:pt x="4427220" y="6156960"/>
                    </a:lnTo>
                    <a:close/>
                  </a:path>
                </a:pathLst>
              </a:custGeom>
              <a:solidFill>
                <a:srgbClr val="010101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16511"/>
                <a:ext cx="4716780" cy="6544310"/>
              </a:xfrm>
              <a:custGeom>
                <a:avLst/>
                <a:gdLst/>
                <a:ahLst/>
                <a:cxnLst/>
                <a:rect r="r" b="b" t="t" l="l"/>
                <a:pathLst>
                  <a:path h="6544310" w="4716780">
                    <a:moveTo>
                      <a:pt x="4395470" y="36829"/>
                    </a:moveTo>
                    <a:cubicBezTo>
                      <a:pt x="4552950" y="36829"/>
                      <a:pt x="4681220" y="165099"/>
                      <a:pt x="4681220" y="322579"/>
                    </a:cubicBezTo>
                    <a:lnTo>
                      <a:pt x="4681220" y="6222999"/>
                    </a:lnTo>
                    <a:cubicBezTo>
                      <a:pt x="4681220" y="6380479"/>
                      <a:pt x="4552950" y="6508750"/>
                      <a:pt x="4395470" y="6508750"/>
                    </a:cubicBezTo>
                    <a:lnTo>
                      <a:pt x="321310" y="6508750"/>
                    </a:lnTo>
                    <a:cubicBezTo>
                      <a:pt x="163830" y="6508750"/>
                      <a:pt x="35560" y="6380480"/>
                      <a:pt x="35560" y="6223000"/>
                    </a:cubicBezTo>
                    <a:lnTo>
                      <a:pt x="35560" y="322580"/>
                    </a:lnTo>
                    <a:cubicBezTo>
                      <a:pt x="35560" y="165100"/>
                      <a:pt x="163830" y="36830"/>
                      <a:pt x="321310" y="36830"/>
                    </a:cubicBezTo>
                    <a:lnTo>
                      <a:pt x="4395470" y="36830"/>
                    </a:lnTo>
                    <a:moveTo>
                      <a:pt x="4395470" y="0"/>
                    </a:moveTo>
                    <a:lnTo>
                      <a:pt x="321310" y="0"/>
                    </a:lnTo>
                    <a:cubicBezTo>
                      <a:pt x="143510" y="0"/>
                      <a:pt x="0" y="144780"/>
                      <a:pt x="0" y="322580"/>
                    </a:cubicBezTo>
                    <a:lnTo>
                      <a:pt x="0" y="6223000"/>
                    </a:lnTo>
                    <a:cubicBezTo>
                      <a:pt x="0" y="6400800"/>
                      <a:pt x="143510" y="6544309"/>
                      <a:pt x="321310" y="6544309"/>
                    </a:cubicBezTo>
                    <a:lnTo>
                      <a:pt x="4395470" y="6544309"/>
                    </a:lnTo>
                    <a:cubicBezTo>
                      <a:pt x="4573270" y="6544309"/>
                      <a:pt x="4716780" y="6400800"/>
                      <a:pt x="4716780" y="6223000"/>
                    </a:cubicBezTo>
                    <a:lnTo>
                      <a:pt x="4716780" y="322580"/>
                    </a:lnTo>
                    <a:cubicBezTo>
                      <a:pt x="4716780" y="144780"/>
                      <a:pt x="4573270" y="0"/>
                      <a:pt x="4395470" y="0"/>
                    </a:cubicBezTo>
                    <a:close/>
                  </a:path>
                </a:pathLst>
              </a:custGeom>
              <a:solidFill>
                <a:srgbClr val="565656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-5400000">
                <a:off x="-661670" y="1183640"/>
                <a:ext cx="6043930" cy="4207510"/>
              </a:xfrm>
              <a:custGeom>
                <a:avLst/>
                <a:gdLst/>
                <a:ahLst/>
                <a:cxnLst/>
                <a:rect r="r" b="b" t="t" l="l"/>
                <a:pathLst>
                  <a:path h="4207510" w="6043930">
                    <a:moveTo>
                      <a:pt x="101600" y="4206240"/>
                    </a:moveTo>
                    <a:cubicBezTo>
                      <a:pt x="45720" y="4206240"/>
                      <a:pt x="0" y="4160520"/>
                      <a:pt x="0" y="4104640"/>
                    </a:cubicBezTo>
                    <a:lnTo>
                      <a:pt x="0" y="101600"/>
                    </a:lnTo>
                    <a:cubicBezTo>
                      <a:pt x="0" y="45720"/>
                      <a:pt x="45720" y="0"/>
                      <a:pt x="101600" y="0"/>
                    </a:cubicBezTo>
                    <a:lnTo>
                      <a:pt x="5942330" y="0"/>
                    </a:lnTo>
                    <a:cubicBezTo>
                      <a:pt x="5998210" y="0"/>
                      <a:pt x="6043930" y="45720"/>
                      <a:pt x="6043930" y="101600"/>
                    </a:cubicBezTo>
                    <a:lnTo>
                      <a:pt x="6043930" y="4105910"/>
                    </a:lnTo>
                    <a:cubicBezTo>
                      <a:pt x="6043930" y="4161790"/>
                      <a:pt x="5998210" y="4207510"/>
                      <a:pt x="5942330" y="4207510"/>
                    </a:cubicBezTo>
                    <a:lnTo>
                      <a:pt x="101600" y="420751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0" t="-82086" r="0" b="-129060"/>
                </a:stretch>
              </a:blip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1951378" y="120589"/>
                <a:ext cx="79963" cy="76322"/>
              </a:xfrm>
              <a:custGeom>
                <a:avLst/>
                <a:gdLst/>
                <a:ahLst/>
                <a:cxnLst/>
                <a:rect r="r" b="b" t="t" l="l"/>
                <a:pathLst>
                  <a:path h="76322" w="79963">
                    <a:moveTo>
                      <a:pt x="39982" y="61"/>
                    </a:moveTo>
                    <a:cubicBezTo>
                      <a:pt x="26330" y="0"/>
                      <a:pt x="13688" y="7248"/>
                      <a:pt x="6844" y="19062"/>
                    </a:cubicBezTo>
                    <a:cubicBezTo>
                      <a:pt x="0" y="30875"/>
                      <a:pt x="0" y="45447"/>
                      <a:pt x="6844" y="57260"/>
                    </a:cubicBezTo>
                    <a:cubicBezTo>
                      <a:pt x="13688" y="69074"/>
                      <a:pt x="26330" y="76322"/>
                      <a:pt x="39982" y="76261"/>
                    </a:cubicBezTo>
                    <a:cubicBezTo>
                      <a:pt x="53634" y="76322"/>
                      <a:pt x="66276" y="69074"/>
                      <a:pt x="73120" y="57260"/>
                    </a:cubicBezTo>
                    <a:cubicBezTo>
                      <a:pt x="79964" y="45447"/>
                      <a:pt x="79964" y="30875"/>
                      <a:pt x="73120" y="19062"/>
                    </a:cubicBezTo>
                    <a:cubicBezTo>
                      <a:pt x="66276" y="7248"/>
                      <a:pt x="53634" y="0"/>
                      <a:pt x="39982" y="61"/>
                    </a:cubicBezTo>
                    <a:close/>
                  </a:path>
                </a:pathLst>
              </a:custGeom>
              <a:solidFill>
                <a:srgbClr val="333333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2119473" y="104052"/>
                <a:ext cx="114614" cy="109395"/>
              </a:xfrm>
              <a:custGeom>
                <a:avLst/>
                <a:gdLst/>
                <a:ahLst/>
                <a:cxnLst/>
                <a:rect r="r" b="b" t="t" l="l"/>
                <a:pathLst>
                  <a:path h="109395" w="114614">
                    <a:moveTo>
                      <a:pt x="57307" y="88"/>
                    </a:moveTo>
                    <a:cubicBezTo>
                      <a:pt x="37739" y="0"/>
                      <a:pt x="19619" y="10390"/>
                      <a:pt x="9809" y="27322"/>
                    </a:cubicBezTo>
                    <a:cubicBezTo>
                      <a:pt x="0" y="44255"/>
                      <a:pt x="0" y="65141"/>
                      <a:pt x="9809" y="82074"/>
                    </a:cubicBezTo>
                    <a:cubicBezTo>
                      <a:pt x="19619" y="99006"/>
                      <a:pt x="37739" y="109396"/>
                      <a:pt x="57307" y="109308"/>
                    </a:cubicBezTo>
                    <a:cubicBezTo>
                      <a:pt x="76875" y="109396"/>
                      <a:pt x="94995" y="99006"/>
                      <a:pt x="104804" y="82074"/>
                    </a:cubicBezTo>
                    <a:cubicBezTo>
                      <a:pt x="114614" y="65141"/>
                      <a:pt x="114614" y="44255"/>
                      <a:pt x="104804" y="27322"/>
                    </a:cubicBezTo>
                    <a:cubicBezTo>
                      <a:pt x="94995" y="10390"/>
                      <a:pt x="76875" y="0"/>
                      <a:pt x="57307" y="88"/>
                    </a:cubicBezTo>
                    <a:close/>
                  </a:path>
                </a:pathLst>
              </a:custGeom>
              <a:solidFill>
                <a:srgbClr val="333333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2328944" y="128221"/>
                <a:ext cx="63971" cy="61058"/>
              </a:xfrm>
              <a:custGeom>
                <a:avLst/>
                <a:gdLst/>
                <a:ahLst/>
                <a:cxnLst/>
                <a:rect r="r" b="b" t="t" l="l"/>
                <a:pathLst>
                  <a:path h="61058" w="63971">
                    <a:moveTo>
                      <a:pt x="31986" y="49"/>
                    </a:moveTo>
                    <a:cubicBezTo>
                      <a:pt x="21064" y="0"/>
                      <a:pt x="10951" y="5799"/>
                      <a:pt x="5476" y="15250"/>
                    </a:cubicBezTo>
                    <a:cubicBezTo>
                      <a:pt x="0" y="24700"/>
                      <a:pt x="0" y="36358"/>
                      <a:pt x="5476" y="45808"/>
                    </a:cubicBezTo>
                    <a:cubicBezTo>
                      <a:pt x="10951" y="55259"/>
                      <a:pt x="21064" y="61058"/>
                      <a:pt x="31986" y="61009"/>
                    </a:cubicBezTo>
                    <a:cubicBezTo>
                      <a:pt x="42908" y="61058"/>
                      <a:pt x="53021" y="55259"/>
                      <a:pt x="58496" y="45808"/>
                    </a:cubicBezTo>
                    <a:cubicBezTo>
                      <a:pt x="63971" y="36358"/>
                      <a:pt x="63971" y="24700"/>
                      <a:pt x="58496" y="15250"/>
                    </a:cubicBezTo>
                    <a:cubicBezTo>
                      <a:pt x="53021" y="5799"/>
                      <a:pt x="42908" y="0"/>
                      <a:pt x="31986" y="49"/>
                    </a:cubicBezTo>
                    <a:close/>
                  </a:path>
                </a:pathLst>
              </a:custGeom>
              <a:solidFill>
                <a:srgbClr val="333333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2346270" y="144758"/>
                <a:ext cx="29320" cy="27985"/>
              </a:xfrm>
              <a:custGeom>
                <a:avLst/>
                <a:gdLst/>
                <a:ahLst/>
                <a:cxnLst/>
                <a:rect r="r" b="b" t="t" l="l"/>
                <a:pathLst>
                  <a:path h="27985" w="29320">
                    <a:moveTo>
                      <a:pt x="14660" y="22"/>
                    </a:moveTo>
                    <a:cubicBezTo>
                      <a:pt x="9654" y="0"/>
                      <a:pt x="5019" y="2657"/>
                      <a:pt x="2509" y="6989"/>
                    </a:cubicBezTo>
                    <a:cubicBezTo>
                      <a:pt x="0" y="11320"/>
                      <a:pt x="0" y="16664"/>
                      <a:pt x="2509" y="20995"/>
                    </a:cubicBezTo>
                    <a:cubicBezTo>
                      <a:pt x="5019" y="25327"/>
                      <a:pt x="9654" y="27984"/>
                      <a:pt x="14660" y="27962"/>
                    </a:cubicBezTo>
                    <a:cubicBezTo>
                      <a:pt x="19666" y="27984"/>
                      <a:pt x="24301" y="25327"/>
                      <a:pt x="26811" y="20995"/>
                    </a:cubicBezTo>
                    <a:cubicBezTo>
                      <a:pt x="29320" y="16664"/>
                      <a:pt x="29320" y="11320"/>
                      <a:pt x="26811" y="6989"/>
                    </a:cubicBezTo>
                    <a:cubicBezTo>
                      <a:pt x="24301" y="2657"/>
                      <a:pt x="19666" y="0"/>
                      <a:pt x="14660" y="22"/>
                    </a:cubicBezTo>
                    <a:close/>
                  </a:path>
                </a:pathLst>
              </a:custGeom>
              <a:solidFill>
                <a:srgbClr val="E9E8E9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2344044" y="144768"/>
                <a:ext cx="15993" cy="15264"/>
              </a:xfrm>
              <a:custGeom>
                <a:avLst/>
                <a:gdLst/>
                <a:ahLst/>
                <a:cxnLst/>
                <a:rect r="r" b="b" t="t" l="l"/>
                <a:pathLst>
                  <a:path h="15264" w="15993">
                    <a:moveTo>
                      <a:pt x="7996" y="12"/>
                    </a:moveTo>
                    <a:cubicBezTo>
                      <a:pt x="5266" y="0"/>
                      <a:pt x="2737" y="1449"/>
                      <a:pt x="1368" y="3812"/>
                    </a:cubicBezTo>
                    <a:cubicBezTo>
                      <a:pt x="0" y="6175"/>
                      <a:pt x="0" y="9089"/>
                      <a:pt x="1368" y="11452"/>
                    </a:cubicBezTo>
                    <a:cubicBezTo>
                      <a:pt x="2737" y="13815"/>
                      <a:pt x="5266" y="15264"/>
                      <a:pt x="7996" y="15252"/>
                    </a:cubicBezTo>
                    <a:cubicBezTo>
                      <a:pt x="10726" y="15264"/>
                      <a:pt x="13255" y="13815"/>
                      <a:pt x="14623" y="11452"/>
                    </a:cubicBezTo>
                    <a:cubicBezTo>
                      <a:pt x="15992" y="9089"/>
                      <a:pt x="15992" y="6175"/>
                      <a:pt x="14623" y="3812"/>
                    </a:cubicBezTo>
                    <a:cubicBezTo>
                      <a:pt x="13255" y="1449"/>
                      <a:pt x="10726" y="0"/>
                      <a:pt x="7996" y="12"/>
                    </a:cubicBezTo>
                    <a:close/>
                  </a:path>
                </a:pathLst>
              </a:custGeom>
              <a:solidFill>
                <a:srgbClr val="010101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4716780" y="534670"/>
                <a:ext cx="19050" cy="278130"/>
              </a:xfrm>
              <a:custGeom>
                <a:avLst/>
                <a:gdLst/>
                <a:ahLst/>
                <a:cxnLst/>
                <a:rect r="r" b="b" t="t" l="l"/>
                <a:pathLst>
                  <a:path h="278130" w="19050">
                    <a:moveTo>
                      <a:pt x="0" y="0"/>
                    </a:moveTo>
                    <a:lnTo>
                      <a:pt x="0" y="278130"/>
                    </a:lnTo>
                    <a:cubicBezTo>
                      <a:pt x="19050" y="278130"/>
                      <a:pt x="16510" y="262890"/>
                      <a:pt x="16510" y="243840"/>
                    </a:cubicBezTo>
                    <a:lnTo>
                      <a:pt x="16510" y="35560"/>
                    </a:lnTo>
                    <a:cubicBezTo>
                      <a:pt x="16510" y="16510"/>
                      <a:pt x="19050" y="0"/>
                      <a:pt x="0" y="0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4716780" y="861060"/>
                <a:ext cx="19050" cy="278130"/>
              </a:xfrm>
              <a:custGeom>
                <a:avLst/>
                <a:gdLst/>
                <a:ahLst/>
                <a:cxnLst/>
                <a:rect r="r" b="b" t="t" l="l"/>
                <a:pathLst>
                  <a:path h="278130" w="19050">
                    <a:moveTo>
                      <a:pt x="0" y="0"/>
                    </a:moveTo>
                    <a:lnTo>
                      <a:pt x="0" y="278130"/>
                    </a:lnTo>
                    <a:cubicBezTo>
                      <a:pt x="19050" y="278130"/>
                      <a:pt x="16510" y="262890"/>
                      <a:pt x="16510" y="243840"/>
                    </a:cubicBezTo>
                    <a:lnTo>
                      <a:pt x="16510" y="35560"/>
                    </a:lnTo>
                    <a:cubicBezTo>
                      <a:pt x="16510" y="16510"/>
                      <a:pt x="19050" y="0"/>
                      <a:pt x="0" y="0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4064000" y="-2540"/>
                <a:ext cx="320040" cy="19050"/>
              </a:xfrm>
              <a:custGeom>
                <a:avLst/>
                <a:gdLst/>
                <a:ahLst/>
                <a:cxnLst/>
                <a:rect r="r" b="b" t="t" l="l"/>
                <a:pathLst>
                  <a:path h="19050" w="320040">
                    <a:moveTo>
                      <a:pt x="0" y="19050"/>
                    </a:moveTo>
                    <a:lnTo>
                      <a:pt x="320040" y="19050"/>
                    </a:lnTo>
                    <a:cubicBezTo>
                      <a:pt x="320040" y="0"/>
                      <a:pt x="304800" y="2540"/>
                      <a:pt x="285750" y="2540"/>
                    </a:cubicBezTo>
                    <a:lnTo>
                      <a:pt x="34290" y="2540"/>
                    </a:lnTo>
                    <a:cubicBezTo>
                      <a:pt x="15240" y="2540"/>
                      <a:pt x="0" y="0"/>
                      <a:pt x="0" y="19050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1336875" y="1099947"/>
              <a:ext cx="1600396" cy="3166658"/>
              <a:chOff x="0" y="0"/>
              <a:chExt cx="2620010" cy="518414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r="r" b="b" t="t" l="l"/>
                <a:pathLst>
                  <a:path h="5132070" w="251333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185420" y="156210"/>
                <a:ext cx="2251710" cy="4876800"/>
              </a:xfrm>
              <a:custGeom>
                <a:avLst/>
                <a:gdLst/>
                <a:ahLst/>
                <a:cxnLst/>
                <a:rect r="r" b="b" t="t" l="l"/>
                <a:pathLst>
                  <a:path h="4876800" w="225171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2001" t="-14282" r="-14311" b="-11974"/>
                </a:stretch>
              </a:blip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r="r" b="b" t="t" l="l"/>
                <a:pathLst>
                  <a:path h="43180" w="3479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1578312" y="187909"/>
                <a:ext cx="666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66636">
                    <a:moveTo>
                      <a:pt x="33318" y="51"/>
                    </a:moveTo>
                    <a:cubicBezTo>
                      <a:pt x="21941" y="0"/>
                      <a:pt x="11406" y="6040"/>
                      <a:pt x="5703" y="15885"/>
                    </a:cubicBezTo>
                    <a:cubicBezTo>
                      <a:pt x="0" y="25729"/>
                      <a:pt x="0" y="37873"/>
                      <a:pt x="5703" y="47717"/>
                    </a:cubicBezTo>
                    <a:cubicBezTo>
                      <a:pt x="11406" y="57562"/>
                      <a:pt x="21941" y="63602"/>
                      <a:pt x="33318" y="63551"/>
                    </a:cubicBezTo>
                    <a:cubicBezTo>
                      <a:pt x="44695" y="63602"/>
                      <a:pt x="55230" y="57562"/>
                      <a:pt x="60933" y="47717"/>
                    </a:cubicBezTo>
                    <a:cubicBezTo>
                      <a:pt x="66636" y="37873"/>
                      <a:pt x="66636" y="25729"/>
                      <a:pt x="60933" y="15885"/>
                    </a:cubicBezTo>
                    <a:cubicBezTo>
                      <a:pt x="55230" y="6040"/>
                      <a:pt x="44695" y="0"/>
                      <a:pt x="33318" y="51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685800"/>
                <a:ext cx="27940" cy="213360"/>
              </a:xfrm>
              <a:custGeom>
                <a:avLst/>
                <a:gdLst/>
                <a:ahLst/>
                <a:cxnLst/>
                <a:rect r="r" b="b" t="t" l="l"/>
                <a:pathLst>
                  <a:path h="213360" w="2794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1057910"/>
                <a:ext cx="27940" cy="384810"/>
              </a:xfrm>
              <a:custGeom>
                <a:avLst/>
                <a:gdLst/>
                <a:ahLst/>
                <a:cxnLst/>
                <a:rect r="r" b="b" t="t" l="l"/>
                <a:pathLst>
                  <a:path h="384810" w="2794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1526540"/>
                <a:ext cx="27940" cy="386080"/>
              </a:xfrm>
              <a:custGeom>
                <a:avLst/>
                <a:gdLst/>
                <a:ahLst/>
                <a:cxnLst/>
                <a:rect r="r" b="b" t="t" l="l"/>
                <a:pathLst>
                  <a:path h="386080" w="2794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r="r" b="b" t="t" l="l"/>
                <a:pathLst>
                  <a:path h="618490" w="2794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27940" y="0"/>
                <a:ext cx="2564130" cy="5182870"/>
              </a:xfrm>
              <a:custGeom>
                <a:avLst/>
                <a:gdLst/>
                <a:ahLst/>
                <a:cxnLst/>
                <a:rect r="r" b="b" t="t" l="l"/>
                <a:pathLst>
                  <a:path h="5182870" w="256413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555555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793622" y="8195553"/>
              <a:ext cx="5520790" cy="797065"/>
              <a:chOff x="0" y="0"/>
              <a:chExt cx="745187" cy="107586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745187" cy="107586"/>
              </a:xfrm>
              <a:custGeom>
                <a:avLst/>
                <a:gdLst/>
                <a:ahLst/>
                <a:cxnLst/>
                <a:rect r="r" b="b" t="t" l="l"/>
                <a:pathLst>
                  <a:path h="107586" w="745187">
                    <a:moveTo>
                      <a:pt x="53793" y="0"/>
                    </a:moveTo>
                    <a:lnTo>
                      <a:pt x="691393" y="0"/>
                    </a:lnTo>
                    <a:cubicBezTo>
                      <a:pt x="721103" y="0"/>
                      <a:pt x="745187" y="24084"/>
                      <a:pt x="745187" y="53793"/>
                    </a:cubicBezTo>
                    <a:lnTo>
                      <a:pt x="745187" y="53793"/>
                    </a:lnTo>
                    <a:cubicBezTo>
                      <a:pt x="745187" y="83502"/>
                      <a:pt x="721103" y="107586"/>
                      <a:pt x="691393" y="107586"/>
                    </a:cubicBezTo>
                    <a:lnTo>
                      <a:pt x="53793" y="107586"/>
                    </a:lnTo>
                    <a:cubicBezTo>
                      <a:pt x="24084" y="107586"/>
                      <a:pt x="0" y="83502"/>
                      <a:pt x="0" y="53793"/>
                    </a:cubicBezTo>
                    <a:lnTo>
                      <a:pt x="0" y="53793"/>
                    </a:lnTo>
                    <a:cubicBezTo>
                      <a:pt x="0" y="24084"/>
                      <a:pt x="24084" y="0"/>
                      <a:pt x="53793" y="0"/>
                    </a:cubicBezTo>
                    <a:close/>
                  </a:path>
                </a:pathLst>
              </a:custGeom>
              <a:solidFill>
                <a:srgbClr val="1277FD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47625"/>
                <a:ext cx="745187" cy="1552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32" id="32"/>
            <p:cNvSpPr txBox="true"/>
            <p:nvPr/>
          </p:nvSpPr>
          <p:spPr>
            <a:xfrm rot="0">
              <a:off x="1653042" y="192607"/>
              <a:ext cx="3684158" cy="593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25"/>
                </a:lnSpc>
              </a:pPr>
              <a:r>
                <a:rPr lang="en-US" sz="2661" u="sng">
                  <a:solidFill>
                    <a:srgbClr val="1277FD"/>
                  </a:solidFill>
                  <a:latin typeface="Roboto Bold"/>
                </a:rPr>
                <a:t>2. Mobile App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793622" y="5021134"/>
              <a:ext cx="5520790" cy="1803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Payement solution option (via Stipe)</a:t>
              </a:r>
            </a:p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Live stations disponnibilities</a:t>
              </a:r>
            </a:p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User profil with historic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1675579" y="8374266"/>
              <a:ext cx="3639083" cy="401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1851" spc="140">
                  <a:solidFill>
                    <a:srgbClr val="FFFFFF"/>
                  </a:solidFill>
                  <a:latin typeface="Roboto Bold"/>
                </a:rPr>
                <a:t>ACCESSIBILITY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28700" y="1939739"/>
            <a:ext cx="5042525" cy="7110953"/>
            <a:chOff x="0" y="0"/>
            <a:chExt cx="6723367" cy="9481271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6723367" cy="9481271"/>
              <a:chOff x="0" y="0"/>
              <a:chExt cx="907508" cy="1279766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907508" cy="1279766"/>
              </a:xfrm>
              <a:custGeom>
                <a:avLst/>
                <a:gdLst/>
                <a:ahLst/>
                <a:cxnLst/>
                <a:rect r="r" b="b" t="t" l="l"/>
                <a:pathLst>
                  <a:path h="1279766" w="907508">
                    <a:moveTo>
                      <a:pt x="98261" y="0"/>
                    </a:moveTo>
                    <a:lnTo>
                      <a:pt x="809248" y="0"/>
                    </a:lnTo>
                    <a:cubicBezTo>
                      <a:pt x="863516" y="0"/>
                      <a:pt x="907508" y="43993"/>
                      <a:pt x="907508" y="98261"/>
                    </a:cubicBezTo>
                    <a:lnTo>
                      <a:pt x="907508" y="1181505"/>
                    </a:lnTo>
                    <a:cubicBezTo>
                      <a:pt x="907508" y="1207565"/>
                      <a:pt x="897156" y="1232558"/>
                      <a:pt x="878729" y="1250986"/>
                    </a:cubicBezTo>
                    <a:cubicBezTo>
                      <a:pt x="860301" y="1269413"/>
                      <a:pt x="835308" y="1279766"/>
                      <a:pt x="809248" y="1279766"/>
                    </a:cubicBezTo>
                    <a:lnTo>
                      <a:pt x="98261" y="1279766"/>
                    </a:lnTo>
                    <a:cubicBezTo>
                      <a:pt x="43993" y="1279766"/>
                      <a:pt x="0" y="1235773"/>
                      <a:pt x="0" y="1181505"/>
                    </a:cubicBezTo>
                    <a:lnTo>
                      <a:pt x="0" y="98261"/>
                    </a:lnTo>
                    <a:cubicBezTo>
                      <a:pt x="0" y="43993"/>
                      <a:pt x="43993" y="0"/>
                      <a:pt x="98261" y="0"/>
                    </a:cubicBezTo>
                    <a:close/>
                  </a:path>
                </a:pathLst>
              </a:custGeom>
              <a:solidFill>
                <a:srgbClr val="F4F7FB"/>
              </a:solidFill>
              <a:ln w="28575" cap="rnd">
                <a:solidFill>
                  <a:srgbClr val="BFE6F9"/>
                </a:solidFill>
                <a:prstDash val="solid"/>
                <a:round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47625"/>
                <a:ext cx="907508" cy="13273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601289" y="8195553"/>
              <a:ext cx="5520790" cy="797065"/>
              <a:chOff x="0" y="0"/>
              <a:chExt cx="745187" cy="107586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745187" cy="107586"/>
              </a:xfrm>
              <a:custGeom>
                <a:avLst/>
                <a:gdLst/>
                <a:ahLst/>
                <a:cxnLst/>
                <a:rect r="r" b="b" t="t" l="l"/>
                <a:pathLst>
                  <a:path h="107586" w="745187">
                    <a:moveTo>
                      <a:pt x="53793" y="0"/>
                    </a:moveTo>
                    <a:lnTo>
                      <a:pt x="691393" y="0"/>
                    </a:lnTo>
                    <a:cubicBezTo>
                      <a:pt x="721103" y="0"/>
                      <a:pt x="745187" y="24084"/>
                      <a:pt x="745187" y="53793"/>
                    </a:cubicBezTo>
                    <a:lnTo>
                      <a:pt x="745187" y="53793"/>
                    </a:lnTo>
                    <a:cubicBezTo>
                      <a:pt x="745187" y="83502"/>
                      <a:pt x="721103" y="107586"/>
                      <a:pt x="691393" y="107586"/>
                    </a:cubicBezTo>
                    <a:lnTo>
                      <a:pt x="53793" y="107586"/>
                    </a:lnTo>
                    <a:cubicBezTo>
                      <a:pt x="24084" y="107586"/>
                      <a:pt x="0" y="83502"/>
                      <a:pt x="0" y="53793"/>
                    </a:cubicBezTo>
                    <a:lnTo>
                      <a:pt x="0" y="53793"/>
                    </a:lnTo>
                    <a:cubicBezTo>
                      <a:pt x="0" y="24084"/>
                      <a:pt x="24084" y="0"/>
                      <a:pt x="53793" y="0"/>
                    </a:cubicBezTo>
                    <a:close/>
                  </a:path>
                </a:pathLst>
              </a:custGeom>
              <a:solidFill>
                <a:srgbClr val="1277FD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47625"/>
                <a:ext cx="745187" cy="1552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42" id="42"/>
            <p:cNvGrpSpPr>
              <a:grpSpLocks noChangeAspect="true"/>
            </p:cNvGrpSpPr>
            <p:nvPr/>
          </p:nvGrpSpPr>
          <p:grpSpPr>
            <a:xfrm rot="0">
              <a:off x="601289" y="1099947"/>
              <a:ext cx="5520790" cy="3166658"/>
              <a:chOff x="0" y="0"/>
              <a:chExt cx="7981950" cy="457835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765810" y="21590"/>
                <a:ext cx="6451600" cy="4326890"/>
              </a:xfrm>
              <a:custGeom>
                <a:avLst/>
                <a:gdLst/>
                <a:ahLst/>
                <a:cxnLst/>
                <a:rect r="r" b="b" t="t" l="l"/>
                <a:pathLst>
                  <a:path h="4326890" w="6451600">
                    <a:moveTo>
                      <a:pt x="6224270" y="0"/>
                    </a:moveTo>
                    <a:lnTo>
                      <a:pt x="226060" y="0"/>
                    </a:lnTo>
                    <a:cubicBezTo>
                      <a:pt x="101600" y="0"/>
                      <a:pt x="0" y="101600"/>
                      <a:pt x="0" y="226060"/>
                    </a:cubicBezTo>
                    <a:lnTo>
                      <a:pt x="0" y="4326890"/>
                    </a:lnTo>
                    <a:lnTo>
                      <a:pt x="6451601" y="4326890"/>
                    </a:lnTo>
                    <a:lnTo>
                      <a:pt x="6451601" y="226060"/>
                    </a:lnTo>
                    <a:cubicBezTo>
                      <a:pt x="6450331" y="101600"/>
                      <a:pt x="6348731" y="0"/>
                      <a:pt x="6224270" y="0"/>
                    </a:cubicBezTo>
                    <a:close/>
                    <a:moveTo>
                      <a:pt x="6252210" y="4043680"/>
                    </a:moveTo>
                    <a:lnTo>
                      <a:pt x="196851" y="4043680"/>
                    </a:lnTo>
                    <a:lnTo>
                      <a:pt x="196851" y="255270"/>
                    </a:lnTo>
                    <a:lnTo>
                      <a:pt x="6252210" y="255270"/>
                    </a:lnTo>
                    <a:lnTo>
                      <a:pt x="6252210" y="404368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7981950" cy="4542790"/>
              </a:xfrm>
              <a:custGeom>
                <a:avLst/>
                <a:gdLst/>
                <a:ahLst/>
                <a:cxnLst/>
                <a:rect r="r" b="b" t="t" l="l"/>
                <a:pathLst>
                  <a:path h="4542790" w="7981950">
                    <a:moveTo>
                      <a:pt x="7239000" y="4348480"/>
                    </a:moveTo>
                    <a:lnTo>
                      <a:pt x="7239000" y="243840"/>
                    </a:lnTo>
                    <a:cubicBezTo>
                      <a:pt x="7239000" y="109220"/>
                      <a:pt x="7129780" y="0"/>
                      <a:pt x="6995160" y="0"/>
                    </a:cubicBezTo>
                    <a:lnTo>
                      <a:pt x="985520" y="0"/>
                    </a:lnTo>
                    <a:cubicBezTo>
                      <a:pt x="852170" y="0"/>
                      <a:pt x="742950" y="109220"/>
                      <a:pt x="742950" y="243840"/>
                    </a:cubicBezTo>
                    <a:lnTo>
                      <a:pt x="742950" y="4349750"/>
                    </a:lnTo>
                    <a:lnTo>
                      <a:pt x="0" y="4349750"/>
                    </a:lnTo>
                    <a:lnTo>
                      <a:pt x="0" y="4447540"/>
                    </a:lnTo>
                    <a:cubicBezTo>
                      <a:pt x="0" y="4500880"/>
                      <a:pt x="43180" y="4542790"/>
                      <a:pt x="95250" y="4542790"/>
                    </a:cubicBezTo>
                    <a:lnTo>
                      <a:pt x="7886700" y="4542790"/>
                    </a:lnTo>
                    <a:cubicBezTo>
                      <a:pt x="7940040" y="4542790"/>
                      <a:pt x="7981950" y="4499610"/>
                      <a:pt x="7981950" y="4447540"/>
                    </a:cubicBezTo>
                    <a:lnTo>
                      <a:pt x="7981950" y="4349750"/>
                    </a:lnTo>
                    <a:lnTo>
                      <a:pt x="7239000" y="4349750"/>
                    </a:lnTo>
                    <a:close/>
                    <a:moveTo>
                      <a:pt x="4519930" y="4348480"/>
                    </a:moveTo>
                    <a:lnTo>
                      <a:pt x="4519930" y="4349750"/>
                    </a:lnTo>
                    <a:cubicBezTo>
                      <a:pt x="4519930" y="4403090"/>
                      <a:pt x="4476750" y="4445000"/>
                      <a:pt x="4424680" y="4445000"/>
                    </a:cubicBezTo>
                    <a:lnTo>
                      <a:pt x="3557270" y="4445000"/>
                    </a:lnTo>
                    <a:cubicBezTo>
                      <a:pt x="3503930" y="4445000"/>
                      <a:pt x="3462020" y="4401820"/>
                      <a:pt x="3462020" y="4349750"/>
                    </a:cubicBezTo>
                    <a:lnTo>
                      <a:pt x="3462020" y="4348480"/>
                    </a:lnTo>
                    <a:lnTo>
                      <a:pt x="765810" y="4348480"/>
                    </a:lnTo>
                    <a:lnTo>
                      <a:pt x="765810" y="247650"/>
                    </a:lnTo>
                    <a:cubicBezTo>
                      <a:pt x="765810" y="123190"/>
                      <a:pt x="867410" y="21590"/>
                      <a:pt x="991870" y="21590"/>
                    </a:cubicBezTo>
                    <a:lnTo>
                      <a:pt x="6990080" y="21590"/>
                    </a:lnTo>
                    <a:cubicBezTo>
                      <a:pt x="7114539" y="21590"/>
                      <a:pt x="7216139" y="123190"/>
                      <a:pt x="7216139" y="247650"/>
                    </a:cubicBezTo>
                    <a:lnTo>
                      <a:pt x="7216139" y="4348480"/>
                    </a:lnTo>
                    <a:lnTo>
                      <a:pt x="4519930" y="434848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</p:sp>
          <p:sp>
            <p:nvSpPr>
              <p:cNvPr name="Freeform 45" id="45"/>
              <p:cNvSpPr/>
              <p:nvPr/>
            </p:nvSpPr>
            <p:spPr>
              <a:xfrm flipH="false" flipV="false" rot="0">
                <a:off x="3460750" y="4349750"/>
                <a:ext cx="1059180" cy="96520"/>
              </a:xfrm>
              <a:custGeom>
                <a:avLst/>
                <a:gdLst/>
                <a:ahLst/>
                <a:cxnLst/>
                <a:rect r="r" b="b" t="t" l="l"/>
                <a:pathLst>
                  <a:path h="96520" w="1059180">
                    <a:moveTo>
                      <a:pt x="96520" y="96520"/>
                    </a:moveTo>
                    <a:lnTo>
                      <a:pt x="963930" y="96520"/>
                    </a:lnTo>
                    <a:cubicBezTo>
                      <a:pt x="1017270" y="96520"/>
                      <a:pt x="1059180" y="53340"/>
                      <a:pt x="1059180" y="1270"/>
                    </a:cubicBezTo>
                    <a:lnTo>
                      <a:pt x="1059180" y="0"/>
                    </a:lnTo>
                    <a:lnTo>
                      <a:pt x="0" y="0"/>
                    </a:lnTo>
                    <a:lnTo>
                      <a:pt x="0" y="1270"/>
                    </a:lnTo>
                    <a:cubicBezTo>
                      <a:pt x="0" y="53340"/>
                      <a:pt x="43180" y="96520"/>
                      <a:pt x="96520" y="96520"/>
                    </a:cubicBezTo>
                    <a:close/>
                  </a:path>
                </a:pathLst>
              </a:custGeom>
              <a:solidFill>
                <a:srgbClr val="CCCCCC"/>
              </a:solidFill>
            </p:spPr>
          </p:sp>
          <p:sp>
            <p:nvSpPr>
              <p:cNvPr name="Freeform 46" id="46"/>
              <p:cNvSpPr/>
              <p:nvPr/>
            </p:nvSpPr>
            <p:spPr>
              <a:xfrm flipH="false" flipV="false" rot="0">
                <a:off x="163830" y="4542790"/>
                <a:ext cx="7654290" cy="35560"/>
              </a:xfrm>
              <a:custGeom>
                <a:avLst/>
                <a:gdLst/>
                <a:ahLst/>
                <a:cxnLst/>
                <a:rect r="r" b="b" t="t" l="l"/>
                <a:pathLst>
                  <a:path h="35560" w="7654290">
                    <a:moveTo>
                      <a:pt x="0" y="0"/>
                    </a:moveTo>
                    <a:cubicBezTo>
                      <a:pt x="0" y="20320"/>
                      <a:pt x="16510" y="35560"/>
                      <a:pt x="35560" y="35560"/>
                    </a:cubicBezTo>
                    <a:lnTo>
                      <a:pt x="7618730" y="35560"/>
                    </a:lnTo>
                    <a:cubicBezTo>
                      <a:pt x="7639050" y="35560"/>
                      <a:pt x="7654290" y="19050"/>
                      <a:pt x="7654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</p:sp>
          <p:sp>
            <p:nvSpPr>
              <p:cNvPr name="Freeform 47" id="47"/>
              <p:cNvSpPr/>
              <p:nvPr/>
            </p:nvSpPr>
            <p:spPr>
              <a:xfrm flipH="false" flipV="false" rot="0">
                <a:off x="962660" y="276860"/>
                <a:ext cx="6055360" cy="3789680"/>
              </a:xfrm>
              <a:custGeom>
                <a:avLst/>
                <a:gdLst/>
                <a:ahLst/>
                <a:cxnLst/>
                <a:rect r="r" b="b" t="t" l="l"/>
                <a:pathLst>
                  <a:path h="3789680" w="6055360">
                    <a:moveTo>
                      <a:pt x="0" y="0"/>
                    </a:moveTo>
                    <a:lnTo>
                      <a:pt x="6055360" y="0"/>
                    </a:lnTo>
                    <a:lnTo>
                      <a:pt x="6055360" y="3789680"/>
                    </a:lnTo>
                    <a:lnTo>
                      <a:pt x="0" y="378968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9773" t="0" r="-19773" b="0"/>
                </a:stretch>
              </a:blipFill>
            </p:spPr>
          </p:sp>
        </p:grpSp>
        <p:sp>
          <p:nvSpPr>
            <p:cNvPr name="TextBox 48" id="48"/>
            <p:cNvSpPr txBox="true"/>
            <p:nvPr/>
          </p:nvSpPr>
          <p:spPr>
            <a:xfrm rot="0">
              <a:off x="1519605" y="192607"/>
              <a:ext cx="3684158" cy="593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25"/>
                </a:lnSpc>
              </a:pPr>
              <a:r>
                <a:rPr lang="en-US" sz="2661" u="sng">
                  <a:solidFill>
                    <a:srgbClr val="1277FD"/>
                  </a:solidFill>
                  <a:latin typeface="Roboto Bold"/>
                </a:rPr>
                <a:t>1.WebPortal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1483246" y="8374266"/>
              <a:ext cx="3639083" cy="401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1851" spc="140">
                  <a:solidFill>
                    <a:srgbClr val="FFFFFF"/>
                  </a:solidFill>
                  <a:latin typeface="Roboto Bold"/>
                </a:rPr>
                <a:t>DATA /INFORMATION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601289" y="4955985"/>
              <a:ext cx="5520790" cy="22586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Station operations management </a:t>
              </a:r>
            </a:p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Account customers </a:t>
              </a:r>
            </a:p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Pricing and billing </a:t>
              </a:r>
            </a:p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Account customer portal </a:t>
              </a:r>
            </a:p>
            <a:p>
              <a:pPr marL="424661" indent="-212331" lvl="1">
                <a:lnSpc>
                  <a:spcPts val="2753"/>
                </a:lnSpc>
                <a:buFont typeface="Arial"/>
                <a:buChar char="•"/>
              </a:pPr>
              <a:r>
                <a:rPr lang="en-US" sz="1966">
                  <a:solidFill>
                    <a:srgbClr val="192E59"/>
                  </a:solidFill>
                  <a:latin typeface="Roboto"/>
                </a:rPr>
                <a:t>API (FMS/ERP)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028700" y="1939739"/>
            <a:ext cx="16230600" cy="7110953"/>
            <a:chOff x="0" y="0"/>
            <a:chExt cx="2921038" cy="127976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921038" cy="1279766"/>
            </a:xfrm>
            <a:custGeom>
              <a:avLst/>
              <a:gdLst/>
              <a:ahLst/>
              <a:cxnLst/>
              <a:rect r="r" b="b" t="t" l="l"/>
              <a:pathLst>
                <a:path h="1279766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49238"/>
                  </a:lnTo>
                  <a:cubicBezTo>
                    <a:pt x="2921038" y="1266098"/>
                    <a:pt x="2907370" y="1279766"/>
                    <a:pt x="2890510" y="1279766"/>
                  </a:cubicBezTo>
                  <a:lnTo>
                    <a:pt x="30528" y="1279766"/>
                  </a:lnTo>
                  <a:cubicBezTo>
                    <a:pt x="13668" y="1279766"/>
                    <a:pt x="0" y="1266098"/>
                    <a:pt x="0" y="1249238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2921038" cy="1327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54" id="54"/>
          <p:cNvSpPr/>
          <p:nvPr/>
        </p:nvSpPr>
        <p:spPr>
          <a:xfrm flipH="false" flipV="false" rot="0">
            <a:off x="13518361" y="2764700"/>
            <a:ext cx="2439353" cy="2439353"/>
          </a:xfrm>
          <a:custGeom>
            <a:avLst/>
            <a:gdLst/>
            <a:ahLst/>
            <a:cxnLst/>
            <a:rect r="r" b="b" t="t" l="l"/>
            <a:pathLst>
              <a:path h="2439353" w="2439353">
                <a:moveTo>
                  <a:pt x="0" y="0"/>
                </a:moveTo>
                <a:lnTo>
                  <a:pt x="2439353" y="0"/>
                </a:lnTo>
                <a:lnTo>
                  <a:pt x="2439353" y="2439353"/>
                </a:lnTo>
                <a:lnTo>
                  <a:pt x="0" y="2439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0">
            <a:off x="12667741" y="8086404"/>
            <a:ext cx="4140592" cy="597799"/>
            <a:chOff x="0" y="0"/>
            <a:chExt cx="745187" cy="107586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45187" cy="107586"/>
            </a:xfrm>
            <a:custGeom>
              <a:avLst/>
              <a:gdLst/>
              <a:ahLst/>
              <a:cxnLst/>
              <a:rect r="r" b="b" t="t" l="l"/>
              <a:pathLst>
                <a:path h="107586" w="745187">
                  <a:moveTo>
                    <a:pt x="53793" y="0"/>
                  </a:moveTo>
                  <a:lnTo>
                    <a:pt x="691393" y="0"/>
                  </a:lnTo>
                  <a:cubicBezTo>
                    <a:pt x="721103" y="0"/>
                    <a:pt x="745187" y="24084"/>
                    <a:pt x="745187" y="53793"/>
                  </a:cubicBezTo>
                  <a:lnTo>
                    <a:pt x="745187" y="53793"/>
                  </a:lnTo>
                  <a:cubicBezTo>
                    <a:pt x="745187" y="83502"/>
                    <a:pt x="721103" y="107586"/>
                    <a:pt x="691393" y="107586"/>
                  </a:cubicBezTo>
                  <a:lnTo>
                    <a:pt x="53793" y="107586"/>
                  </a:lnTo>
                  <a:cubicBezTo>
                    <a:pt x="24084" y="107586"/>
                    <a:pt x="0" y="83502"/>
                    <a:pt x="0" y="53793"/>
                  </a:cubicBezTo>
                  <a:lnTo>
                    <a:pt x="0" y="53793"/>
                  </a:lnTo>
                  <a:cubicBezTo>
                    <a:pt x="0" y="24084"/>
                    <a:pt x="24084" y="0"/>
                    <a:pt x="53793" y="0"/>
                  </a:cubicBezTo>
                  <a:close/>
                </a:path>
              </a:pathLst>
            </a:custGeom>
            <a:solidFill>
              <a:srgbClr val="1277FD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47625"/>
              <a:ext cx="745187" cy="155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8194961" y="2513259"/>
            <a:ext cx="4018543" cy="2211829"/>
            <a:chOff x="0" y="0"/>
            <a:chExt cx="723221" cy="398065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723221" cy="398065"/>
            </a:xfrm>
            <a:custGeom>
              <a:avLst/>
              <a:gdLst/>
              <a:ahLst/>
              <a:cxnLst/>
              <a:rect r="r" b="b" t="t" l="l"/>
              <a:pathLst>
                <a:path h="398065" w="723221">
                  <a:moveTo>
                    <a:pt x="77062" y="0"/>
                  </a:moveTo>
                  <a:lnTo>
                    <a:pt x="646159" y="0"/>
                  </a:lnTo>
                  <a:cubicBezTo>
                    <a:pt x="688719" y="0"/>
                    <a:pt x="723221" y="34502"/>
                    <a:pt x="723221" y="77062"/>
                  </a:cubicBezTo>
                  <a:lnTo>
                    <a:pt x="723221" y="321003"/>
                  </a:lnTo>
                  <a:cubicBezTo>
                    <a:pt x="723221" y="363563"/>
                    <a:pt x="688719" y="398065"/>
                    <a:pt x="646159" y="398065"/>
                  </a:cubicBezTo>
                  <a:lnTo>
                    <a:pt x="77062" y="398065"/>
                  </a:lnTo>
                  <a:cubicBezTo>
                    <a:pt x="34502" y="398065"/>
                    <a:pt x="0" y="363563"/>
                    <a:pt x="0" y="321003"/>
                  </a:cubicBezTo>
                  <a:lnTo>
                    <a:pt x="0" y="77062"/>
                  </a:lnTo>
                  <a:cubicBezTo>
                    <a:pt x="0" y="34502"/>
                    <a:pt x="34502" y="0"/>
                    <a:pt x="770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47625"/>
              <a:ext cx="723221" cy="445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8394415" y="2313400"/>
            <a:ext cx="3681458" cy="451299"/>
            <a:chOff x="0" y="0"/>
            <a:chExt cx="662556" cy="81221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662556" cy="81221"/>
            </a:xfrm>
            <a:custGeom>
              <a:avLst/>
              <a:gdLst/>
              <a:ahLst/>
              <a:cxnLst/>
              <a:rect r="r" b="b" t="t" l="l"/>
              <a:pathLst>
                <a:path h="81221" w="662556">
                  <a:moveTo>
                    <a:pt x="40610" y="0"/>
                  </a:moveTo>
                  <a:lnTo>
                    <a:pt x="621945" y="0"/>
                  </a:lnTo>
                  <a:cubicBezTo>
                    <a:pt x="644374" y="0"/>
                    <a:pt x="662556" y="18182"/>
                    <a:pt x="662556" y="40610"/>
                  </a:cubicBezTo>
                  <a:lnTo>
                    <a:pt x="662556" y="40610"/>
                  </a:lnTo>
                  <a:cubicBezTo>
                    <a:pt x="662556" y="51381"/>
                    <a:pt x="658277" y="61710"/>
                    <a:pt x="650661" y="69326"/>
                  </a:cubicBezTo>
                  <a:cubicBezTo>
                    <a:pt x="643045" y="76942"/>
                    <a:pt x="632716" y="81221"/>
                    <a:pt x="621945" y="81221"/>
                  </a:cubicBezTo>
                  <a:lnTo>
                    <a:pt x="40610" y="81221"/>
                  </a:lnTo>
                  <a:cubicBezTo>
                    <a:pt x="18182" y="81221"/>
                    <a:pt x="0" y="63039"/>
                    <a:pt x="0" y="40610"/>
                  </a:cubicBezTo>
                  <a:lnTo>
                    <a:pt x="0" y="40610"/>
                  </a:lnTo>
                  <a:cubicBezTo>
                    <a:pt x="0" y="18182"/>
                    <a:pt x="18182" y="0"/>
                    <a:pt x="40610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47625"/>
              <a:ext cx="662556" cy="128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64" id="64"/>
          <p:cNvSpPr/>
          <p:nvPr/>
        </p:nvSpPr>
        <p:spPr>
          <a:xfrm flipH="false" flipV="false" rot="0">
            <a:off x="640573" y="2984431"/>
            <a:ext cx="7946348" cy="4679314"/>
          </a:xfrm>
          <a:custGeom>
            <a:avLst/>
            <a:gdLst/>
            <a:ahLst/>
            <a:cxnLst/>
            <a:rect r="r" b="b" t="t" l="l"/>
            <a:pathLst>
              <a:path h="4679314" w="7946348">
                <a:moveTo>
                  <a:pt x="0" y="0"/>
                </a:moveTo>
                <a:lnTo>
                  <a:pt x="7946349" y="0"/>
                </a:lnTo>
                <a:lnTo>
                  <a:pt x="7946349" y="4679315"/>
                </a:lnTo>
                <a:lnTo>
                  <a:pt x="0" y="4679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694" r="0" b="-4694"/>
            </a:stretch>
          </a:blipFill>
        </p:spPr>
      </p:sp>
      <p:sp>
        <p:nvSpPr>
          <p:cNvPr name="TextBox 65" id="65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FillnDrive, a Triptic solution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3500152" y="2067526"/>
            <a:ext cx="2763118" cy="46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2661" u="sng">
                <a:solidFill>
                  <a:srgbClr val="1277FD"/>
                </a:solidFill>
                <a:latin typeface="Roboto Bold"/>
              </a:rPr>
              <a:t>3. Hardware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2811415" y="5693684"/>
            <a:ext cx="414059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Configurable Display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Multilingual HMI &amp; audio messages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User Guide</a:t>
            </a:r>
          </a:p>
          <a:p>
            <a:pPr algn="l"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Specific Hydrogen data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3329209" y="8210914"/>
            <a:ext cx="2729312" cy="31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40">
                <a:solidFill>
                  <a:srgbClr val="FFFFFF"/>
                </a:solidFill>
                <a:latin typeface="Roboto Bold"/>
              </a:rPr>
              <a:t>USER EXPERIENCE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8342593" y="2936806"/>
            <a:ext cx="3785102" cy="170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Audio/ Vidéo Guide and Assistance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Easy identification solution (NFC/Bluetooth)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Multiple payment solutions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8935951" y="2336745"/>
            <a:ext cx="2729312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FFFFFF"/>
                </a:solidFill>
                <a:latin typeface="Roboto Bold Italics"/>
              </a:rPr>
              <a:t>Friendly User Experience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7469827" y="4677463"/>
            <a:ext cx="952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  <p:grpSp>
        <p:nvGrpSpPr>
          <p:cNvPr name="Group 72" id="72"/>
          <p:cNvGrpSpPr/>
          <p:nvPr/>
        </p:nvGrpSpPr>
        <p:grpSpPr>
          <a:xfrm rot="0">
            <a:off x="8194961" y="5958888"/>
            <a:ext cx="4018543" cy="2725315"/>
            <a:chOff x="0" y="0"/>
            <a:chExt cx="723221" cy="490478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723221" cy="490478"/>
            </a:xfrm>
            <a:custGeom>
              <a:avLst/>
              <a:gdLst/>
              <a:ahLst/>
              <a:cxnLst/>
              <a:rect r="r" b="b" t="t" l="l"/>
              <a:pathLst>
                <a:path h="490478" w="723221">
                  <a:moveTo>
                    <a:pt x="77062" y="0"/>
                  </a:moveTo>
                  <a:lnTo>
                    <a:pt x="646159" y="0"/>
                  </a:lnTo>
                  <a:cubicBezTo>
                    <a:pt x="688719" y="0"/>
                    <a:pt x="723221" y="34502"/>
                    <a:pt x="723221" y="77062"/>
                  </a:cubicBezTo>
                  <a:lnTo>
                    <a:pt x="723221" y="413416"/>
                  </a:lnTo>
                  <a:cubicBezTo>
                    <a:pt x="723221" y="455976"/>
                    <a:pt x="688719" y="490478"/>
                    <a:pt x="646159" y="490478"/>
                  </a:cubicBezTo>
                  <a:lnTo>
                    <a:pt x="77062" y="490478"/>
                  </a:lnTo>
                  <a:cubicBezTo>
                    <a:pt x="34502" y="490478"/>
                    <a:pt x="0" y="455976"/>
                    <a:pt x="0" y="413416"/>
                  </a:cubicBezTo>
                  <a:lnTo>
                    <a:pt x="0" y="77062"/>
                  </a:lnTo>
                  <a:cubicBezTo>
                    <a:pt x="0" y="34502"/>
                    <a:pt x="34502" y="0"/>
                    <a:pt x="770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47625"/>
              <a:ext cx="723221" cy="5381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8342593" y="5777467"/>
            <a:ext cx="3681458" cy="451299"/>
            <a:chOff x="0" y="0"/>
            <a:chExt cx="662556" cy="81221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662556" cy="81221"/>
            </a:xfrm>
            <a:custGeom>
              <a:avLst/>
              <a:gdLst/>
              <a:ahLst/>
              <a:cxnLst/>
              <a:rect r="r" b="b" t="t" l="l"/>
              <a:pathLst>
                <a:path h="81221" w="662556">
                  <a:moveTo>
                    <a:pt x="40610" y="0"/>
                  </a:moveTo>
                  <a:lnTo>
                    <a:pt x="621945" y="0"/>
                  </a:lnTo>
                  <a:cubicBezTo>
                    <a:pt x="644374" y="0"/>
                    <a:pt x="662556" y="18182"/>
                    <a:pt x="662556" y="40610"/>
                  </a:cubicBezTo>
                  <a:lnTo>
                    <a:pt x="662556" y="40610"/>
                  </a:lnTo>
                  <a:cubicBezTo>
                    <a:pt x="662556" y="51381"/>
                    <a:pt x="658277" y="61710"/>
                    <a:pt x="650661" y="69326"/>
                  </a:cubicBezTo>
                  <a:cubicBezTo>
                    <a:pt x="643045" y="76942"/>
                    <a:pt x="632716" y="81221"/>
                    <a:pt x="621945" y="81221"/>
                  </a:cubicBezTo>
                  <a:lnTo>
                    <a:pt x="40610" y="81221"/>
                  </a:lnTo>
                  <a:cubicBezTo>
                    <a:pt x="18182" y="81221"/>
                    <a:pt x="0" y="63039"/>
                    <a:pt x="0" y="40610"/>
                  </a:cubicBezTo>
                  <a:lnTo>
                    <a:pt x="0" y="40610"/>
                  </a:lnTo>
                  <a:cubicBezTo>
                    <a:pt x="0" y="18182"/>
                    <a:pt x="18182" y="0"/>
                    <a:pt x="40610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47625"/>
              <a:ext cx="662556" cy="128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78" id="78"/>
          <p:cNvSpPr txBox="true"/>
          <p:nvPr/>
        </p:nvSpPr>
        <p:spPr>
          <a:xfrm rot="0">
            <a:off x="8342593" y="6382435"/>
            <a:ext cx="3785102" cy="204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Integrated bank card reader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Bank card Output Terminal/at the Shop (LON/IFSF)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Mobile App Payment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Private Fleets refueling cards </a:t>
            </a:r>
          </a:p>
          <a:p>
            <a:pPr marL="424661" indent="-212331" lvl="1">
              <a:lnSpc>
                <a:spcPts val="2753"/>
              </a:lnSpc>
              <a:buFont typeface="Arial"/>
              <a:buChar char="•"/>
            </a:pPr>
            <a:r>
              <a:rPr lang="en-US" sz="1966">
                <a:solidFill>
                  <a:srgbClr val="192E59"/>
                </a:solidFill>
                <a:latin typeface="Roboto"/>
              </a:rPr>
              <a:t>FillnDrive H2 card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8818666" y="5828113"/>
            <a:ext cx="2729312" cy="3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1" spc="1">
                <a:solidFill>
                  <a:srgbClr val="FFFFFF"/>
                </a:solidFill>
                <a:latin typeface="Roboto Bold Italics"/>
              </a:rPr>
              <a:t>Payement Methods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2434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2434" y="1028700"/>
            <a:ext cx="3594001" cy="3070784"/>
          </a:xfrm>
          <a:custGeom>
            <a:avLst/>
            <a:gdLst/>
            <a:ahLst/>
            <a:cxnLst/>
            <a:rect r="r" b="b" t="t" l="l"/>
            <a:pathLst>
              <a:path h="3070784" w="3594001">
                <a:moveTo>
                  <a:pt x="0" y="0"/>
                </a:moveTo>
                <a:lnTo>
                  <a:pt x="3594001" y="0"/>
                </a:lnTo>
                <a:lnTo>
                  <a:pt x="3594001" y="3070784"/>
                </a:lnTo>
                <a:lnTo>
                  <a:pt x="0" y="307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598174" y="5832438"/>
            <a:ext cx="3287616" cy="3287616"/>
          </a:xfrm>
          <a:custGeom>
            <a:avLst/>
            <a:gdLst/>
            <a:ahLst/>
            <a:cxnLst/>
            <a:rect r="r" b="b" t="t" l="l"/>
            <a:pathLst>
              <a:path h="3287616" w="3287616">
                <a:moveTo>
                  <a:pt x="0" y="0"/>
                </a:moveTo>
                <a:lnTo>
                  <a:pt x="3287616" y="0"/>
                </a:lnTo>
                <a:lnTo>
                  <a:pt x="3287616" y="3287616"/>
                </a:lnTo>
                <a:lnTo>
                  <a:pt x="0" y="3287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73618" y="1636159"/>
            <a:ext cx="2404515" cy="1447618"/>
          </a:xfrm>
          <a:custGeom>
            <a:avLst/>
            <a:gdLst/>
            <a:ahLst/>
            <a:cxnLst/>
            <a:rect r="r" b="b" t="t" l="l"/>
            <a:pathLst>
              <a:path h="1447618" w="2404515">
                <a:moveTo>
                  <a:pt x="0" y="0"/>
                </a:moveTo>
                <a:lnTo>
                  <a:pt x="2404515" y="0"/>
                </a:lnTo>
                <a:lnTo>
                  <a:pt x="2404515" y="1447618"/>
                </a:lnTo>
                <a:lnTo>
                  <a:pt x="0" y="1447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78133" y="1703046"/>
            <a:ext cx="3171380" cy="1380732"/>
          </a:xfrm>
          <a:custGeom>
            <a:avLst/>
            <a:gdLst/>
            <a:ahLst/>
            <a:cxnLst/>
            <a:rect r="r" b="b" t="t" l="l"/>
            <a:pathLst>
              <a:path h="1380732" w="3171380">
                <a:moveTo>
                  <a:pt x="0" y="0"/>
                </a:moveTo>
                <a:lnTo>
                  <a:pt x="3171380" y="0"/>
                </a:lnTo>
                <a:lnTo>
                  <a:pt x="3171380" y="1380731"/>
                </a:lnTo>
                <a:lnTo>
                  <a:pt x="0" y="13807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72434" y="3615297"/>
            <a:ext cx="1623060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825" u="sng">
                <a:solidFill>
                  <a:srgbClr val="FFFFFF"/>
                </a:solidFill>
                <a:latin typeface="Roboto Bold"/>
              </a:rPr>
              <a:t>V.C.I.D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7884" y="4721090"/>
            <a:ext cx="11372233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Roboto Bold Italics"/>
              </a:rPr>
              <a:t>User interface, Legal metrology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Roboto Bold Italics"/>
              </a:rPr>
              <a:t> and Payment solutions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434" y="6563484"/>
            <a:ext cx="16230600" cy="54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Roboto Italics"/>
              </a:rPr>
              <a:t>for Hydrogen Dispensers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78130"/>
            <a:ext cx="3110646" cy="1242060"/>
          </a:xfrm>
          <a:custGeom>
            <a:avLst/>
            <a:gdLst/>
            <a:ahLst/>
            <a:cxnLst/>
            <a:rect r="r" b="b" t="t" l="l"/>
            <a:pathLst>
              <a:path h="1242060" w="3110646">
                <a:moveTo>
                  <a:pt x="0" y="0"/>
                </a:moveTo>
                <a:lnTo>
                  <a:pt x="3110646" y="0"/>
                </a:lnTo>
                <a:lnTo>
                  <a:pt x="3110646" y="1242060"/>
                </a:lnTo>
                <a:lnTo>
                  <a:pt x="0" y="124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39739"/>
            <a:ext cx="16230600" cy="7318561"/>
            <a:chOff x="0" y="0"/>
            <a:chExt cx="2921038" cy="13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1038" cy="1317129"/>
            </a:xfrm>
            <a:custGeom>
              <a:avLst/>
              <a:gdLst/>
              <a:ahLst/>
              <a:cxnLst/>
              <a:rect r="r" b="b" t="t" l="l"/>
              <a:pathLst>
                <a:path h="1317129" w="2921038">
                  <a:moveTo>
                    <a:pt x="30528" y="0"/>
                  </a:moveTo>
                  <a:lnTo>
                    <a:pt x="2890510" y="0"/>
                  </a:lnTo>
                  <a:cubicBezTo>
                    <a:pt x="2907370" y="0"/>
                    <a:pt x="2921038" y="13668"/>
                    <a:pt x="2921038" y="30528"/>
                  </a:cubicBezTo>
                  <a:lnTo>
                    <a:pt x="2921038" y="1286601"/>
                  </a:lnTo>
                  <a:cubicBezTo>
                    <a:pt x="2921038" y="1303461"/>
                    <a:pt x="2907370" y="1317129"/>
                    <a:pt x="2890510" y="1317129"/>
                  </a:cubicBezTo>
                  <a:lnTo>
                    <a:pt x="30528" y="1317129"/>
                  </a:lnTo>
                  <a:cubicBezTo>
                    <a:pt x="13668" y="1317129"/>
                    <a:pt x="0" y="1303461"/>
                    <a:pt x="0" y="1286601"/>
                  </a:cubicBezTo>
                  <a:lnTo>
                    <a:pt x="0" y="30528"/>
                  </a:lnTo>
                  <a:cubicBezTo>
                    <a:pt x="0" y="13668"/>
                    <a:pt x="13668" y="0"/>
                    <a:pt x="30528" y="0"/>
                  </a:cubicBezTo>
                  <a:close/>
                </a:path>
              </a:pathLst>
            </a:custGeom>
            <a:solidFill>
              <a:srgbClr val="F4F7FB"/>
            </a:solidFill>
            <a:ln w="28575" cap="rnd">
              <a:solidFill>
                <a:srgbClr val="BFE6F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921038" cy="1364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55323" y="3351569"/>
            <a:ext cx="5035308" cy="2196902"/>
            <a:chOff x="0" y="0"/>
            <a:chExt cx="6713744" cy="2929203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713744" cy="2929203"/>
              <a:chOff x="0" y="0"/>
              <a:chExt cx="906210" cy="395379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06210" cy="395379"/>
              </a:xfrm>
              <a:custGeom>
                <a:avLst/>
                <a:gdLst/>
                <a:ahLst/>
                <a:cxnLst/>
                <a:rect r="r" b="b" t="t" l="l"/>
                <a:pathLst>
                  <a:path h="395379" w="906210">
                    <a:moveTo>
                      <a:pt x="61501" y="0"/>
                    </a:moveTo>
                    <a:lnTo>
                      <a:pt x="844709" y="0"/>
                    </a:lnTo>
                    <a:cubicBezTo>
                      <a:pt x="861020" y="0"/>
                      <a:pt x="876663" y="6480"/>
                      <a:pt x="888196" y="18013"/>
                    </a:cubicBezTo>
                    <a:cubicBezTo>
                      <a:pt x="899730" y="29547"/>
                      <a:pt x="906210" y="45190"/>
                      <a:pt x="906210" y="61501"/>
                    </a:cubicBezTo>
                    <a:lnTo>
                      <a:pt x="906210" y="333878"/>
                    </a:lnTo>
                    <a:cubicBezTo>
                      <a:pt x="906210" y="367844"/>
                      <a:pt x="878675" y="395379"/>
                      <a:pt x="844709" y="395379"/>
                    </a:cubicBezTo>
                    <a:lnTo>
                      <a:pt x="61501" y="395379"/>
                    </a:lnTo>
                    <a:cubicBezTo>
                      <a:pt x="45190" y="395379"/>
                      <a:pt x="29547" y="388899"/>
                      <a:pt x="18013" y="377365"/>
                    </a:cubicBezTo>
                    <a:cubicBezTo>
                      <a:pt x="6480" y="365832"/>
                      <a:pt x="0" y="350189"/>
                      <a:pt x="0" y="333878"/>
                    </a:cubicBezTo>
                    <a:lnTo>
                      <a:pt x="0" y="61501"/>
                    </a:lnTo>
                    <a:cubicBezTo>
                      <a:pt x="0" y="45190"/>
                      <a:pt x="6480" y="29547"/>
                      <a:pt x="18013" y="18013"/>
                    </a:cubicBezTo>
                    <a:cubicBezTo>
                      <a:pt x="29547" y="6480"/>
                      <a:pt x="45190" y="0"/>
                      <a:pt x="61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BFE6F9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906210" cy="4430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451648" y="215537"/>
              <a:ext cx="5810449" cy="24530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192E59"/>
                  </a:solidFill>
                  <a:latin typeface="Roboto Bold"/>
                </a:rPr>
                <a:t>VCID is a smart and connected device offering:</a:t>
              </a:r>
              <a:r>
                <a:rPr lang="en-US" sz="2100">
                  <a:solidFill>
                    <a:srgbClr val="192E59"/>
                  </a:solidFill>
                  <a:latin typeface="Roboto Bold"/>
                </a:rPr>
                <a:t> </a:t>
              </a:r>
            </a:p>
            <a:p>
              <a:pPr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192E59"/>
                  </a:solidFill>
                  <a:latin typeface="Roboto"/>
                </a:rPr>
                <a:t>Legal metrology features</a:t>
              </a:r>
            </a:p>
            <a:p>
              <a:pPr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192E59"/>
                  </a:solidFill>
                  <a:latin typeface="Roboto"/>
                </a:rPr>
                <a:t>Cutting-edge User interface </a:t>
              </a:r>
            </a:p>
            <a:p>
              <a:pPr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192E59"/>
                  </a:solidFill>
                  <a:latin typeface="Roboto"/>
                </a:rPr>
                <a:t>Payment solutions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457322" y="3590526"/>
            <a:ext cx="4822823" cy="451299"/>
            <a:chOff x="0" y="0"/>
            <a:chExt cx="6430431" cy="601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6430431" cy="601732"/>
              <a:chOff x="0" y="0"/>
              <a:chExt cx="867968" cy="8122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67968" cy="81221"/>
              </a:xfrm>
              <a:custGeom>
                <a:avLst/>
                <a:gdLst/>
                <a:ahLst/>
                <a:cxnLst/>
                <a:rect r="r" b="b" t="t" l="l"/>
                <a:pathLst>
                  <a:path h="81221" w="867968">
                    <a:moveTo>
                      <a:pt x="16053" y="0"/>
                    </a:moveTo>
                    <a:lnTo>
                      <a:pt x="851916" y="0"/>
                    </a:lnTo>
                    <a:cubicBezTo>
                      <a:pt x="856173" y="0"/>
                      <a:pt x="860256" y="1691"/>
                      <a:pt x="863267" y="4702"/>
                    </a:cubicBezTo>
                    <a:cubicBezTo>
                      <a:pt x="866277" y="7712"/>
                      <a:pt x="867968" y="11795"/>
                      <a:pt x="867968" y="16053"/>
                    </a:cubicBezTo>
                    <a:lnTo>
                      <a:pt x="867968" y="65168"/>
                    </a:lnTo>
                    <a:cubicBezTo>
                      <a:pt x="867968" y="69426"/>
                      <a:pt x="866277" y="73509"/>
                      <a:pt x="863267" y="76519"/>
                    </a:cubicBezTo>
                    <a:cubicBezTo>
                      <a:pt x="860256" y="79530"/>
                      <a:pt x="856173" y="81221"/>
                      <a:pt x="851916" y="81221"/>
                    </a:cubicBezTo>
                    <a:lnTo>
                      <a:pt x="16053" y="81221"/>
                    </a:lnTo>
                    <a:cubicBezTo>
                      <a:pt x="11795" y="81221"/>
                      <a:pt x="7712" y="79530"/>
                      <a:pt x="4702" y="76519"/>
                    </a:cubicBezTo>
                    <a:cubicBezTo>
                      <a:pt x="1691" y="73509"/>
                      <a:pt x="0" y="69426"/>
                      <a:pt x="0" y="65168"/>
                    </a:cubicBezTo>
                    <a:lnTo>
                      <a:pt x="0" y="16053"/>
                    </a:lnTo>
                    <a:cubicBezTo>
                      <a:pt x="0" y="11795"/>
                      <a:pt x="1691" y="7712"/>
                      <a:pt x="4702" y="4702"/>
                    </a:cubicBezTo>
                    <a:cubicBezTo>
                      <a:pt x="7712" y="1691"/>
                      <a:pt x="11795" y="0"/>
                      <a:pt x="1605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47625"/>
                <a:ext cx="867968" cy="1288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36835" y="138469"/>
              <a:ext cx="6293595" cy="301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1"/>
                </a:lnSpc>
              </a:pPr>
              <a:r>
                <a:rPr lang="en-US" sz="1351" spc="1">
                  <a:solidFill>
                    <a:srgbClr val="192E59"/>
                  </a:solidFill>
                  <a:latin typeface="Roboto Bold Italics"/>
                </a:rPr>
                <a:t>Micro and loudspeaker, with multilanguage audio messages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457333" y="4908287"/>
            <a:ext cx="2411412" cy="451299"/>
            <a:chOff x="0" y="0"/>
            <a:chExt cx="433984" cy="8122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33984" cy="81221"/>
            </a:xfrm>
            <a:custGeom>
              <a:avLst/>
              <a:gdLst/>
              <a:ahLst/>
              <a:cxnLst/>
              <a:rect r="r" b="b" t="t" l="l"/>
              <a:pathLst>
                <a:path h="81221" w="433984">
                  <a:moveTo>
                    <a:pt x="32105" y="0"/>
                  </a:moveTo>
                  <a:lnTo>
                    <a:pt x="401879" y="0"/>
                  </a:lnTo>
                  <a:cubicBezTo>
                    <a:pt x="410394" y="0"/>
                    <a:pt x="418560" y="3383"/>
                    <a:pt x="424581" y="9403"/>
                  </a:cubicBezTo>
                  <a:cubicBezTo>
                    <a:pt x="430602" y="15424"/>
                    <a:pt x="433984" y="23590"/>
                    <a:pt x="433984" y="32105"/>
                  </a:cubicBezTo>
                  <a:lnTo>
                    <a:pt x="433984" y="49115"/>
                  </a:lnTo>
                  <a:cubicBezTo>
                    <a:pt x="433984" y="66847"/>
                    <a:pt x="419610" y="81221"/>
                    <a:pt x="401879" y="81221"/>
                  </a:cubicBezTo>
                  <a:lnTo>
                    <a:pt x="32105" y="81221"/>
                  </a:lnTo>
                  <a:cubicBezTo>
                    <a:pt x="14374" y="81221"/>
                    <a:pt x="0" y="66847"/>
                    <a:pt x="0" y="49115"/>
                  </a:cubicBezTo>
                  <a:lnTo>
                    <a:pt x="0" y="32105"/>
                  </a:lnTo>
                  <a:cubicBezTo>
                    <a:pt x="0" y="14374"/>
                    <a:pt x="14374" y="0"/>
                    <a:pt x="321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FE6F9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33984" cy="128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457322" y="4135573"/>
            <a:ext cx="4822823" cy="451299"/>
            <a:chOff x="0" y="0"/>
            <a:chExt cx="6430431" cy="601732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6430431" cy="601732"/>
              <a:chOff x="0" y="0"/>
              <a:chExt cx="867968" cy="8122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67968" cy="81221"/>
              </a:xfrm>
              <a:custGeom>
                <a:avLst/>
                <a:gdLst/>
                <a:ahLst/>
                <a:cxnLst/>
                <a:rect r="r" b="b" t="t" l="l"/>
                <a:pathLst>
                  <a:path h="81221" w="867968">
                    <a:moveTo>
                      <a:pt x="16053" y="0"/>
                    </a:moveTo>
                    <a:lnTo>
                      <a:pt x="851916" y="0"/>
                    </a:lnTo>
                    <a:cubicBezTo>
                      <a:pt x="856173" y="0"/>
                      <a:pt x="860256" y="1691"/>
                      <a:pt x="863267" y="4702"/>
                    </a:cubicBezTo>
                    <a:cubicBezTo>
                      <a:pt x="866277" y="7712"/>
                      <a:pt x="867968" y="11795"/>
                      <a:pt x="867968" y="16053"/>
                    </a:cubicBezTo>
                    <a:lnTo>
                      <a:pt x="867968" y="65168"/>
                    </a:lnTo>
                    <a:cubicBezTo>
                      <a:pt x="867968" y="69426"/>
                      <a:pt x="866277" y="73509"/>
                      <a:pt x="863267" y="76519"/>
                    </a:cubicBezTo>
                    <a:cubicBezTo>
                      <a:pt x="860256" y="79530"/>
                      <a:pt x="856173" y="81221"/>
                      <a:pt x="851916" y="81221"/>
                    </a:cubicBezTo>
                    <a:lnTo>
                      <a:pt x="16053" y="81221"/>
                    </a:lnTo>
                    <a:cubicBezTo>
                      <a:pt x="11795" y="81221"/>
                      <a:pt x="7712" y="79530"/>
                      <a:pt x="4702" y="76519"/>
                    </a:cubicBezTo>
                    <a:cubicBezTo>
                      <a:pt x="1691" y="73509"/>
                      <a:pt x="0" y="69426"/>
                      <a:pt x="0" y="65168"/>
                    </a:cubicBezTo>
                    <a:lnTo>
                      <a:pt x="0" y="16053"/>
                    </a:lnTo>
                    <a:cubicBezTo>
                      <a:pt x="0" y="11795"/>
                      <a:pt x="1691" y="7712"/>
                      <a:pt x="4702" y="4702"/>
                    </a:cubicBezTo>
                    <a:cubicBezTo>
                      <a:pt x="7712" y="1691"/>
                      <a:pt x="11795" y="0"/>
                      <a:pt x="1605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47625"/>
                <a:ext cx="867968" cy="1288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36835" y="135977"/>
              <a:ext cx="6293595" cy="3003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91"/>
                </a:lnSpc>
              </a:pPr>
              <a:r>
                <a:rPr lang="en-US" sz="1351" spc="1">
                  <a:solidFill>
                    <a:srgbClr val="192E59"/>
                  </a:solidFill>
                  <a:latin typeface="Roboto Bold Italics"/>
                </a:rPr>
                <a:t>Calculator and indicating device area (OIML R139)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457322" y="5548946"/>
            <a:ext cx="4822823" cy="451299"/>
            <a:chOff x="0" y="0"/>
            <a:chExt cx="6430431" cy="601732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3215215" cy="601732"/>
              <a:chOff x="0" y="0"/>
              <a:chExt cx="433984" cy="8122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433984" cy="81221"/>
              </a:xfrm>
              <a:custGeom>
                <a:avLst/>
                <a:gdLst/>
                <a:ahLst/>
                <a:cxnLst/>
                <a:rect r="r" b="b" t="t" l="l"/>
                <a:pathLst>
                  <a:path h="81221" w="433984">
                    <a:moveTo>
                      <a:pt x="32105" y="0"/>
                    </a:moveTo>
                    <a:lnTo>
                      <a:pt x="401879" y="0"/>
                    </a:lnTo>
                    <a:cubicBezTo>
                      <a:pt x="410394" y="0"/>
                      <a:pt x="418560" y="3383"/>
                      <a:pt x="424581" y="9403"/>
                    </a:cubicBezTo>
                    <a:cubicBezTo>
                      <a:pt x="430602" y="15424"/>
                      <a:pt x="433984" y="23590"/>
                      <a:pt x="433984" y="32105"/>
                    </a:cubicBezTo>
                    <a:lnTo>
                      <a:pt x="433984" y="49115"/>
                    </a:lnTo>
                    <a:cubicBezTo>
                      <a:pt x="433984" y="66847"/>
                      <a:pt x="419610" y="81221"/>
                      <a:pt x="401879" y="81221"/>
                    </a:cubicBezTo>
                    <a:lnTo>
                      <a:pt x="32105" y="81221"/>
                    </a:lnTo>
                    <a:cubicBezTo>
                      <a:pt x="14374" y="81221"/>
                      <a:pt x="0" y="66847"/>
                      <a:pt x="0" y="49115"/>
                    </a:cubicBezTo>
                    <a:lnTo>
                      <a:pt x="0" y="32105"/>
                    </a:lnTo>
                    <a:cubicBezTo>
                      <a:pt x="0" y="14374"/>
                      <a:pt x="14374" y="0"/>
                      <a:pt x="3210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FE6F9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47625"/>
                <a:ext cx="433984" cy="1288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136835" y="136422"/>
              <a:ext cx="6293595" cy="3003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91"/>
                </a:lnSpc>
              </a:pPr>
              <a:r>
                <a:rPr lang="en-US" sz="1351" spc="1">
                  <a:solidFill>
                    <a:srgbClr val="192E59"/>
                  </a:solidFill>
                  <a:latin typeface="Roboto Bold Italics"/>
                </a:rPr>
                <a:t>NFC and Bluetooth readers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7644564" y="3255855"/>
            <a:ext cx="2998871" cy="5458254"/>
          </a:xfrm>
          <a:custGeom>
            <a:avLst/>
            <a:gdLst/>
            <a:ahLst/>
            <a:cxnLst/>
            <a:rect r="r" b="b" t="t" l="l"/>
            <a:pathLst>
              <a:path h="5458254" w="2998871">
                <a:moveTo>
                  <a:pt x="0" y="0"/>
                </a:moveTo>
                <a:lnTo>
                  <a:pt x="2998872" y="0"/>
                </a:lnTo>
                <a:lnTo>
                  <a:pt x="2998872" y="5458254"/>
                </a:lnTo>
                <a:lnTo>
                  <a:pt x="0" y="54582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63" t="0" r="-4463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79122" y="3839018"/>
            <a:ext cx="1718438" cy="2241781"/>
          </a:xfrm>
          <a:custGeom>
            <a:avLst/>
            <a:gdLst/>
            <a:ahLst/>
            <a:cxnLst/>
            <a:rect r="r" b="b" t="t" l="l"/>
            <a:pathLst>
              <a:path h="2241781" w="1718438">
                <a:moveTo>
                  <a:pt x="0" y="0"/>
                </a:moveTo>
                <a:lnTo>
                  <a:pt x="1718438" y="0"/>
                </a:lnTo>
                <a:lnTo>
                  <a:pt x="1718438" y="2241781"/>
                </a:lnTo>
                <a:lnTo>
                  <a:pt x="0" y="2241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350902" y="4041825"/>
            <a:ext cx="1119443" cy="1459528"/>
          </a:xfrm>
          <a:custGeom>
            <a:avLst/>
            <a:gdLst/>
            <a:ahLst/>
            <a:cxnLst/>
            <a:rect r="r" b="b" t="t" l="l"/>
            <a:pathLst>
              <a:path h="1459528" w="1119443">
                <a:moveTo>
                  <a:pt x="0" y="0"/>
                </a:moveTo>
                <a:lnTo>
                  <a:pt x="1119443" y="0"/>
                </a:lnTo>
                <a:lnTo>
                  <a:pt x="1119443" y="1459528"/>
                </a:lnTo>
                <a:lnTo>
                  <a:pt x="0" y="1459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9243575" y="5862801"/>
            <a:ext cx="367386" cy="122181"/>
          </a:xfrm>
          <a:custGeom>
            <a:avLst/>
            <a:gdLst/>
            <a:ahLst/>
            <a:cxnLst/>
            <a:rect r="r" b="b" t="t" l="l"/>
            <a:pathLst>
              <a:path h="122181" w="367386">
                <a:moveTo>
                  <a:pt x="0" y="0"/>
                </a:moveTo>
                <a:lnTo>
                  <a:pt x="367386" y="0"/>
                </a:lnTo>
                <a:lnTo>
                  <a:pt x="367386" y="122181"/>
                </a:lnTo>
                <a:lnTo>
                  <a:pt x="0" y="1221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572" t="-125568" r="-82971" b="-160313"/>
            </a:stretch>
          </a:blipFill>
        </p:spPr>
      </p:sp>
      <p:sp>
        <p:nvSpPr>
          <p:cNvPr name="AutoShape 33" id="33"/>
          <p:cNvSpPr/>
          <p:nvPr/>
        </p:nvSpPr>
        <p:spPr>
          <a:xfrm flipH="true" flipV="true">
            <a:off x="9356140" y="5755577"/>
            <a:ext cx="2101183" cy="19019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4" id="34"/>
          <p:cNvSpPr/>
          <p:nvPr/>
        </p:nvSpPr>
        <p:spPr>
          <a:xfrm flipH="true">
            <a:off x="9470528" y="5133937"/>
            <a:ext cx="1986805" cy="19126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5" id="35"/>
          <p:cNvSpPr/>
          <p:nvPr/>
        </p:nvSpPr>
        <p:spPr>
          <a:xfrm flipH="true">
            <a:off x="9470634" y="4356608"/>
            <a:ext cx="1986794" cy="9229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6" id="36"/>
          <p:cNvSpPr/>
          <p:nvPr/>
        </p:nvSpPr>
        <p:spPr>
          <a:xfrm flipH="true">
            <a:off x="9470634" y="3858068"/>
            <a:ext cx="1986794" cy="9229"/>
          </a:xfrm>
          <a:prstGeom prst="line">
            <a:avLst/>
          </a:prstGeom>
          <a:ln cap="flat" w="38100">
            <a:solidFill>
              <a:srgbClr val="192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37" id="37"/>
          <p:cNvSpPr txBox="true"/>
          <p:nvPr/>
        </p:nvSpPr>
        <p:spPr>
          <a:xfrm rot="0">
            <a:off x="1028700" y="461010"/>
            <a:ext cx="162306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192E59"/>
                </a:solidFill>
                <a:latin typeface="Roboto Bold"/>
              </a:rPr>
              <a:t>VCID at a glance/ in a nutshell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28700" y="2356060"/>
            <a:ext cx="16230600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1277FD"/>
                </a:solidFill>
                <a:latin typeface="Roboto Bold"/>
              </a:rPr>
              <a:t>FillnDrive is proud to provide VCID to your Dispenser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555323" y="6306013"/>
            <a:ext cx="5035308" cy="2408097"/>
            <a:chOff x="0" y="0"/>
            <a:chExt cx="906210" cy="43338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906210" cy="433388"/>
            </a:xfrm>
            <a:custGeom>
              <a:avLst/>
              <a:gdLst/>
              <a:ahLst/>
              <a:cxnLst/>
              <a:rect r="r" b="b" t="t" l="l"/>
              <a:pathLst>
                <a:path h="433388" w="906210">
                  <a:moveTo>
                    <a:pt x="61501" y="0"/>
                  </a:moveTo>
                  <a:lnTo>
                    <a:pt x="844709" y="0"/>
                  </a:lnTo>
                  <a:cubicBezTo>
                    <a:pt x="861020" y="0"/>
                    <a:pt x="876663" y="6480"/>
                    <a:pt x="888196" y="18013"/>
                  </a:cubicBezTo>
                  <a:cubicBezTo>
                    <a:pt x="899730" y="29547"/>
                    <a:pt x="906210" y="45190"/>
                    <a:pt x="906210" y="61501"/>
                  </a:cubicBezTo>
                  <a:lnTo>
                    <a:pt x="906210" y="371887"/>
                  </a:lnTo>
                  <a:cubicBezTo>
                    <a:pt x="906210" y="405853"/>
                    <a:pt x="878675" y="433388"/>
                    <a:pt x="844709" y="433388"/>
                  </a:cubicBezTo>
                  <a:lnTo>
                    <a:pt x="61501" y="433388"/>
                  </a:lnTo>
                  <a:cubicBezTo>
                    <a:pt x="45190" y="433388"/>
                    <a:pt x="29547" y="426908"/>
                    <a:pt x="18013" y="415374"/>
                  </a:cubicBezTo>
                  <a:cubicBezTo>
                    <a:pt x="6480" y="403841"/>
                    <a:pt x="0" y="388198"/>
                    <a:pt x="0" y="371887"/>
                  </a:cubicBezTo>
                  <a:lnTo>
                    <a:pt x="0" y="61501"/>
                  </a:lnTo>
                  <a:cubicBezTo>
                    <a:pt x="0" y="45190"/>
                    <a:pt x="6480" y="29547"/>
                    <a:pt x="18013" y="18013"/>
                  </a:cubicBezTo>
                  <a:cubicBezTo>
                    <a:pt x="29547" y="6480"/>
                    <a:pt x="45190" y="0"/>
                    <a:pt x="61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192E59"/>
              </a:solidFill>
              <a:prstDash val="solid"/>
              <a:round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47625"/>
              <a:ext cx="906210" cy="481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2290611" y="6062895"/>
            <a:ext cx="3681458" cy="451299"/>
            <a:chOff x="0" y="0"/>
            <a:chExt cx="662556" cy="8122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62556" cy="81221"/>
            </a:xfrm>
            <a:custGeom>
              <a:avLst/>
              <a:gdLst/>
              <a:ahLst/>
              <a:cxnLst/>
              <a:rect r="r" b="b" t="t" l="l"/>
              <a:pathLst>
                <a:path h="81221" w="662556">
                  <a:moveTo>
                    <a:pt x="40610" y="0"/>
                  </a:moveTo>
                  <a:lnTo>
                    <a:pt x="621945" y="0"/>
                  </a:lnTo>
                  <a:cubicBezTo>
                    <a:pt x="644374" y="0"/>
                    <a:pt x="662556" y="18182"/>
                    <a:pt x="662556" y="40610"/>
                  </a:cubicBezTo>
                  <a:lnTo>
                    <a:pt x="662556" y="40610"/>
                  </a:lnTo>
                  <a:cubicBezTo>
                    <a:pt x="662556" y="51381"/>
                    <a:pt x="658277" y="61710"/>
                    <a:pt x="650661" y="69326"/>
                  </a:cubicBezTo>
                  <a:cubicBezTo>
                    <a:pt x="643045" y="76942"/>
                    <a:pt x="632716" y="81221"/>
                    <a:pt x="621945" y="81221"/>
                  </a:cubicBezTo>
                  <a:lnTo>
                    <a:pt x="40610" y="81221"/>
                  </a:lnTo>
                  <a:cubicBezTo>
                    <a:pt x="18182" y="81221"/>
                    <a:pt x="0" y="63039"/>
                    <a:pt x="0" y="40610"/>
                  </a:cubicBezTo>
                  <a:lnTo>
                    <a:pt x="0" y="40610"/>
                  </a:lnTo>
                  <a:cubicBezTo>
                    <a:pt x="0" y="18182"/>
                    <a:pt x="18182" y="0"/>
                    <a:pt x="40610" y="0"/>
                  </a:cubicBezTo>
                  <a:close/>
                </a:path>
              </a:pathLst>
            </a:custGeom>
            <a:solidFill>
              <a:srgbClr val="192E59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47625"/>
              <a:ext cx="662556" cy="128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973499" y="6666595"/>
            <a:ext cx="4140592" cy="185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92E59"/>
                </a:solidFill>
                <a:latin typeface="Roboto"/>
              </a:rPr>
              <a:t>Driver/customer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92E59"/>
                </a:solidFill>
                <a:latin typeface="Roboto"/>
              </a:rPr>
              <a:t>Operators team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92E59"/>
                </a:solidFill>
                <a:latin typeface="Roboto"/>
              </a:rPr>
              <a:t>Manufacturers maintenance team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92E59"/>
                </a:solidFill>
                <a:latin typeface="Roboto"/>
              </a:rPr>
              <a:t>Legal Controllers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766685" y="6104631"/>
            <a:ext cx="2729312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2">
                <a:solidFill>
                  <a:srgbClr val="FFFFFF"/>
                </a:solidFill>
                <a:latin typeface="Roboto Bold Italics"/>
              </a:rPr>
              <a:t>Features are provided to :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559949" y="4984411"/>
            <a:ext cx="4720197" cy="23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91"/>
              </a:lnSpc>
            </a:pPr>
            <a:r>
              <a:rPr lang="en-US" sz="1351" spc="1">
                <a:solidFill>
                  <a:srgbClr val="192E59"/>
                </a:solidFill>
                <a:latin typeface="Roboto Bold Italics"/>
              </a:rPr>
              <a:t>15" touchscreen 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11351080" y="6770726"/>
            <a:ext cx="5035308" cy="1943384"/>
            <a:chOff x="0" y="0"/>
            <a:chExt cx="6713744" cy="2591178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6713744" cy="2591178"/>
              <a:chOff x="0" y="0"/>
              <a:chExt cx="906210" cy="349753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906210" cy="349753"/>
              </a:xfrm>
              <a:custGeom>
                <a:avLst/>
                <a:gdLst/>
                <a:ahLst/>
                <a:cxnLst/>
                <a:rect r="r" b="b" t="t" l="l"/>
                <a:pathLst>
                  <a:path h="349753" w="906210">
                    <a:moveTo>
                      <a:pt x="61501" y="0"/>
                    </a:moveTo>
                    <a:lnTo>
                      <a:pt x="844709" y="0"/>
                    </a:lnTo>
                    <a:cubicBezTo>
                      <a:pt x="861020" y="0"/>
                      <a:pt x="876663" y="6480"/>
                      <a:pt x="888196" y="18013"/>
                    </a:cubicBezTo>
                    <a:cubicBezTo>
                      <a:pt x="899730" y="29547"/>
                      <a:pt x="906210" y="45190"/>
                      <a:pt x="906210" y="61501"/>
                    </a:cubicBezTo>
                    <a:lnTo>
                      <a:pt x="906210" y="288252"/>
                    </a:lnTo>
                    <a:cubicBezTo>
                      <a:pt x="906210" y="304563"/>
                      <a:pt x="899730" y="320206"/>
                      <a:pt x="888196" y="331740"/>
                    </a:cubicBezTo>
                    <a:cubicBezTo>
                      <a:pt x="876663" y="343273"/>
                      <a:pt x="861020" y="349753"/>
                      <a:pt x="844709" y="349753"/>
                    </a:cubicBezTo>
                    <a:lnTo>
                      <a:pt x="61501" y="349753"/>
                    </a:lnTo>
                    <a:cubicBezTo>
                      <a:pt x="45190" y="349753"/>
                      <a:pt x="29547" y="343273"/>
                      <a:pt x="18013" y="331740"/>
                    </a:cubicBezTo>
                    <a:cubicBezTo>
                      <a:pt x="6480" y="320206"/>
                      <a:pt x="0" y="304563"/>
                      <a:pt x="0" y="288252"/>
                    </a:cubicBezTo>
                    <a:lnTo>
                      <a:pt x="0" y="61501"/>
                    </a:lnTo>
                    <a:cubicBezTo>
                      <a:pt x="0" y="45190"/>
                      <a:pt x="6480" y="29547"/>
                      <a:pt x="18013" y="18013"/>
                    </a:cubicBezTo>
                    <a:cubicBezTo>
                      <a:pt x="29547" y="6480"/>
                      <a:pt x="45190" y="0"/>
                      <a:pt x="61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192E59"/>
                </a:solidFill>
                <a:prstDash val="solid"/>
                <a:round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47625"/>
                <a:ext cx="906210" cy="3973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Freeform 52" id="52"/>
            <p:cNvSpPr/>
            <p:nvPr/>
          </p:nvSpPr>
          <p:spPr>
            <a:xfrm flipH="false" flipV="false" rot="0">
              <a:off x="4069252" y="343524"/>
              <a:ext cx="2129414" cy="1845492"/>
            </a:xfrm>
            <a:custGeom>
              <a:avLst/>
              <a:gdLst/>
              <a:ahLst/>
              <a:cxnLst/>
              <a:rect r="r" b="b" t="t" l="l"/>
              <a:pathLst>
                <a:path h="1845492" w="2129414">
                  <a:moveTo>
                    <a:pt x="0" y="0"/>
                  </a:moveTo>
                  <a:lnTo>
                    <a:pt x="2129414" y="0"/>
                  </a:lnTo>
                  <a:lnTo>
                    <a:pt x="2129414" y="1845492"/>
                  </a:lnTo>
                  <a:lnTo>
                    <a:pt x="0" y="1845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 rot="0">
              <a:off x="451648" y="215537"/>
              <a:ext cx="3398832" cy="2143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1866">
                  <a:solidFill>
                    <a:srgbClr val="192E59"/>
                  </a:solidFill>
                  <a:latin typeface="Roboto"/>
                  <a:ea typeface="Roboto"/>
                </a:rPr>
                <a:t>Certification according to MID 2014/32/EU and OIML recommendation n°139 is expected in dec 2023.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DAFzxWMjXRw</dc:identifier>
  <dcterms:modified xsi:type="dcterms:W3CDTF">2011-08-01T06:04:30Z</dcterms:modified>
  <cp:revision>1</cp:revision>
  <dc:title>Salon</dc:title>
</cp:coreProperties>
</file>